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56" r:id="rId2"/>
    <p:sldId id="268" r:id="rId3"/>
    <p:sldId id="269" r:id="rId4"/>
    <p:sldId id="272" r:id="rId5"/>
    <p:sldId id="280" r:id="rId6"/>
    <p:sldId id="267" r:id="rId7"/>
    <p:sldId id="300" r:id="rId8"/>
    <p:sldId id="301" r:id="rId9"/>
    <p:sldId id="303" r:id="rId10"/>
    <p:sldId id="302" r:id="rId11"/>
    <p:sldId id="304" r:id="rId12"/>
    <p:sldId id="305" r:id="rId13"/>
    <p:sldId id="306" r:id="rId14"/>
    <p:sldId id="308" r:id="rId15"/>
    <p:sldId id="313" r:id="rId16"/>
    <p:sldId id="314" r:id="rId17"/>
    <p:sldId id="310" r:id="rId18"/>
    <p:sldId id="311" r:id="rId19"/>
    <p:sldId id="312" r:id="rId20"/>
    <p:sldId id="309" r:id="rId21"/>
    <p:sldId id="307" r:id="rId22"/>
    <p:sldId id="285" r:id="rId23"/>
    <p:sldId id="286" r:id="rId24"/>
    <p:sldId id="278" r:id="rId25"/>
    <p:sldId id="296" r:id="rId26"/>
    <p:sldId id="297" r:id="rId27"/>
    <p:sldId id="299" r:id="rId28"/>
    <p:sldId id="298" r:id="rId29"/>
    <p:sldId id="276" r:id="rId30"/>
    <p:sldId id="287" r:id="rId31"/>
    <p:sldId id="288" r:id="rId32"/>
    <p:sldId id="277" r:id="rId33"/>
    <p:sldId id="281" r:id="rId34"/>
    <p:sldId id="289" r:id="rId35"/>
    <p:sldId id="290" r:id="rId36"/>
    <p:sldId id="291" r:id="rId37"/>
    <p:sldId id="292" r:id="rId38"/>
    <p:sldId id="274" r:id="rId39"/>
    <p:sldId id="279" r:id="rId40"/>
    <p:sldId id="257" r:id="rId41"/>
    <p:sldId id="282" r:id="rId42"/>
    <p:sldId id="283" r:id="rId43"/>
    <p:sldId id="273" r:id="rId44"/>
    <p:sldId id="284" r:id="rId45"/>
    <p:sldId id="294" r:id="rId46"/>
    <p:sldId id="295" r:id="rId47"/>
    <p:sldId id="293" r:id="rId48"/>
    <p:sldId id="271" r:id="rId49"/>
    <p:sldId id="259" r:id="rId50"/>
    <p:sldId id="260" r:id="rId51"/>
    <p:sldId id="265" r:id="rId52"/>
    <p:sldId id="266" r:id="rId53"/>
    <p:sldId id="262" r:id="rId54"/>
    <p:sldId id="261" r:id="rId55"/>
    <p:sldId id="264" r:id="rId56"/>
    <p:sldId id="263" r:id="rId57"/>
    <p:sldId id="270" r:id="rId58"/>
    <p:sldId id="258" r:id="rId5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3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384" y="176"/>
      </p:cViewPr>
      <p:guideLst/>
    </p:cSldViewPr>
  </p:slideViewPr>
  <p:outlineViewPr>
    <p:cViewPr>
      <p:scale>
        <a:sx n="33" d="100"/>
        <a:sy n="33" d="100"/>
      </p:scale>
      <p:origin x="0" y="-150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FD00A-F479-8C44-A7BA-A21CDA72D1CF}" type="datetimeFigureOut">
              <a:rPr lang="de-DE" smtClean="0"/>
              <a:t>02.11.20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83851-B8B4-9649-A24A-FDC969FE1E5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45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683851-B8B4-9649-A24A-FDC969FE1E53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493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683851-B8B4-9649-A24A-FDC969FE1E53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708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683851-B8B4-9649-A24A-FDC969FE1E53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963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683851-B8B4-9649-A24A-FDC969FE1E53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74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4154-6473-2442-8882-BB665FAA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CA645-B16C-C847-8CE3-90DCA9016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A7C56-ECE2-9742-84D8-4FB15C66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19965-9B93-8044-A9C4-D3C5418CA8BE}" type="datetimeFigureOut">
              <a:rPr lang="de-DE" smtClean="0"/>
              <a:t>02.11.20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14C59-4C41-5841-87D2-35EC222A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E6A33-70D2-7A4B-8720-834ED674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DE81-3A26-754F-855D-C50D5D579654}" type="slidenum">
              <a:rPr lang="de-DE" smtClean="0"/>
              <a:t>‹#›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4BA18D-B55D-8D45-82FA-BBA8176E67FE}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9963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80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346E-F8B7-A64F-B9CC-F2474910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933B6-0E8A-3546-AE8F-AB2E42084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FB3E9-2FEE-6F45-AA22-EB17BA6D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19965-9B93-8044-A9C4-D3C5418CA8BE}" type="datetimeFigureOut">
              <a:rPr lang="de-DE" smtClean="0"/>
              <a:t>02.11.20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EA1F7-853A-D846-8B4A-F4564AD7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2F121-12FF-8C4D-B4A7-5619B3EAE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DE81-3A26-754F-855D-C50D5D579654}" type="slidenum">
              <a:rPr lang="de-DE" smtClean="0"/>
              <a:t>‹#›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3F978D-36B4-7C41-8172-67E865B30FB7}"/>
              </a:ext>
            </a:extLst>
          </p:cNvPr>
          <p:cNvCxnSpPr/>
          <p:nvPr userDrawn="1"/>
        </p:nvCxnSpPr>
        <p:spPr>
          <a:xfrm>
            <a:off x="838200" y="1065007"/>
            <a:ext cx="1098445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01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45E2E8-C1AF-294E-9402-0CD2BF912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1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B091E-DA27-8647-A0FD-F3CE5CA27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04856"/>
            <a:ext cx="10515600" cy="4972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35C2-6BCF-624C-8CE6-83C8539E0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19965-9B93-8044-A9C4-D3C5418CA8BE}" type="datetimeFigureOut">
              <a:rPr lang="de-DE" smtClean="0"/>
              <a:pPr/>
              <a:t>02.11.20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7C1F8-0E71-E442-A063-E068FFCC4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lnSpc>
                <a:spcPct val="10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25DC9-14CC-5640-A200-B1B66D7E4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10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3DE81-3A26-754F-855D-C50D5D57965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8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aw.githubusercontent.com/wiki/mpiwg-sessions/sessions-issues/sketches/change_of_resources.pdf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1573-AB2A-8444-B3F6-92BBD09D5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MPI Sessions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D4E2A-F3B0-454C-A177-93D2936A7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Initial Ideas</a:t>
            </a:r>
          </a:p>
        </p:txBody>
      </p:sp>
    </p:spTree>
    <p:extLst>
      <p:ext uri="{BB962C8B-B14F-4D97-AF65-F5344CB8AC3E}">
        <p14:creationId xmlns:p14="http://schemas.microsoft.com/office/powerpoint/2010/main" val="349381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Issues to be covered by MPI Sessions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653144"/>
          </a:xfrm>
        </p:spPr>
        <p:txBody>
          <a:bodyPr>
            <a:normAutofit/>
          </a:bodyPr>
          <a:lstStyle/>
          <a:p>
            <a:r>
              <a:rPr lang="en-US" noProof="0" dirty="0"/>
              <a:t>Support for Malleability</a:t>
            </a:r>
          </a:p>
          <a:p>
            <a:pPr lvl="1"/>
            <a:r>
              <a:rPr lang="en-US" dirty="0"/>
              <a:t>Grow and shrink resources (announced / in cooperation)</a:t>
            </a:r>
          </a:p>
          <a:p>
            <a:r>
              <a:rPr lang="en-US" noProof="0" dirty="0"/>
              <a:t>Support for Fault Tolerance</a:t>
            </a:r>
          </a:p>
          <a:p>
            <a:pPr lvl="1"/>
            <a:r>
              <a:rPr lang="en-US" dirty="0"/>
              <a:t>Shrink resources (announced)</a:t>
            </a:r>
          </a:p>
          <a:p>
            <a:pPr lvl="1"/>
            <a:r>
              <a:rPr lang="en-US" noProof="0" dirty="0"/>
              <a:t>Grow </a:t>
            </a:r>
            <a:r>
              <a:rPr lang="en-US" dirty="0"/>
              <a:t>resources to replace</a:t>
            </a:r>
          </a:p>
          <a:p>
            <a:r>
              <a:rPr lang="en-US" noProof="0" dirty="0"/>
              <a:t>Coupling between two jobs</a:t>
            </a:r>
          </a:p>
          <a:p>
            <a:pPr lvl="1"/>
            <a:r>
              <a:rPr lang="en-US" dirty="0"/>
              <a:t>Worst case of two systems</a:t>
            </a:r>
          </a:p>
          <a:p>
            <a:r>
              <a:rPr lang="en-US" dirty="0"/>
              <a:t>Reasoning/Control of “connected” resources –&gt; MPI Bubbles</a:t>
            </a:r>
          </a:p>
          <a:p>
            <a:pPr lvl="1"/>
            <a:r>
              <a:rPr lang="en-US" dirty="0"/>
              <a:t>Convex group of sessions with own resource isolation</a:t>
            </a:r>
          </a:p>
          <a:p>
            <a:r>
              <a:rPr lang="en-US" noProof="0" dirty="0"/>
              <a:t>Integration of Sessions into MPI_T</a:t>
            </a:r>
          </a:p>
          <a:p>
            <a:pPr lvl="1"/>
            <a:r>
              <a:rPr lang="en-US" noProof="0" dirty="0"/>
              <a:t>Monitor within areas of isolation / respect isolation also in tools</a:t>
            </a:r>
          </a:p>
          <a:p>
            <a:r>
              <a:rPr lang="en-US" dirty="0"/>
              <a:t>How to deal with non-versioned objects, like datatypes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747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1573-AB2A-8444-B3F6-92BBD09D5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MPI Sessions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D4E2A-F3B0-454C-A177-93D2936A7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2311940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Collection of Use Cases (Summary)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6531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noProof="0" dirty="0"/>
              <a:t>Individual applications with changing resource (requirements)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Coupled application(s) (components)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(Partly) Co-located independent applications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System software to schedule independent applications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386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Collection of Use Cases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653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noProof="0" dirty="0">
                <a:solidFill>
                  <a:schemeClr val="accent1"/>
                </a:solidFill>
              </a:rPr>
              <a:t>Individual applications with changing resource(s) (requirements)</a:t>
            </a:r>
          </a:p>
          <a:p>
            <a:pPr lvl="1"/>
            <a:r>
              <a:rPr lang="en-US" dirty="0"/>
              <a:t>Cooperative: application negotiates with runtime system and follows changes</a:t>
            </a:r>
          </a:p>
          <a:p>
            <a:pPr lvl="1"/>
            <a:r>
              <a:rPr lang="en-US" dirty="0"/>
              <a:t>Selfish: application one-sided grabs resources (and releases, but less likely)</a:t>
            </a:r>
          </a:p>
          <a:p>
            <a:pPr lvl="2"/>
            <a:r>
              <a:rPr lang="en-US" dirty="0"/>
              <a:t>What happens if resources are not there? Chance of deadlocks?</a:t>
            </a:r>
          </a:p>
          <a:p>
            <a:pPr lvl="1"/>
            <a:r>
              <a:rPr lang="en-US" dirty="0"/>
              <a:t>Coercive: scheduler/runtime can take resources away at any time</a:t>
            </a:r>
          </a:p>
          <a:p>
            <a:pPr lvl="2"/>
            <a:r>
              <a:rPr lang="en-US" dirty="0"/>
              <a:t>With warning asking application to react: what happens if not?</a:t>
            </a:r>
          </a:p>
          <a:p>
            <a:pPr lvl="2"/>
            <a:r>
              <a:rPr lang="en-US" dirty="0"/>
              <a:t>Without warning: (almost) same case as fault tolerance</a:t>
            </a:r>
          </a:p>
          <a:p>
            <a:pPr lvl="2"/>
            <a:r>
              <a:rPr lang="en-US" dirty="0"/>
              <a:t>Could be combined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8231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Growing</a:t>
            </a:r>
            <a:r>
              <a:rPr lang="de-DE" dirty="0"/>
              <a:t> (</a:t>
            </a:r>
            <a:r>
              <a:rPr lang="de-DE" dirty="0" err="1"/>
              <a:t>Cooperative</a:t>
            </a:r>
            <a:r>
              <a:rPr lang="de-DE" dirty="0"/>
              <a:t>/</a:t>
            </a:r>
            <a:r>
              <a:rPr lang="de-DE" dirty="0" err="1"/>
              <a:t>Coercive</a:t>
            </a:r>
            <a:r>
              <a:rPr lang="de-DE" dirty="0"/>
              <a:t>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38B957F-01EA-A947-B30E-37301263CC07}"/>
              </a:ext>
            </a:extLst>
          </p:cNvPr>
          <p:cNvSpPr/>
          <p:nvPr/>
        </p:nvSpPr>
        <p:spPr>
          <a:xfrm>
            <a:off x="6278765" y="413861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4"/>
            <a:ext cx="1712259" cy="462402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CB1E83-67DC-6B48-AA83-48BF8C3EC2B2}"/>
              </a:ext>
            </a:extLst>
          </p:cNvPr>
          <p:cNvSpPr/>
          <p:nvPr/>
        </p:nvSpPr>
        <p:spPr>
          <a:xfrm>
            <a:off x="6278764" y="5257969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B5793B-B999-4D4C-A2C3-785C8BF6E74B}"/>
              </a:ext>
            </a:extLst>
          </p:cNvPr>
          <p:cNvSpPr/>
          <p:nvPr/>
        </p:nvSpPr>
        <p:spPr>
          <a:xfrm>
            <a:off x="6278764" y="5220673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4‘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F2E55-D4A8-B445-B6D1-F129FA9625AD}"/>
              </a:ext>
            </a:extLst>
          </p:cNvPr>
          <p:cNvSpPr txBox="1"/>
          <p:nvPr/>
        </p:nvSpPr>
        <p:spPr>
          <a:xfrm>
            <a:off x="6390329" y="488863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E78433-84A6-3F47-9444-7688EBA5D5FD}"/>
              </a:ext>
            </a:extLst>
          </p:cNvPr>
          <p:cNvSpPr/>
          <p:nvPr/>
        </p:nvSpPr>
        <p:spPr>
          <a:xfrm>
            <a:off x="10207096" y="4144604"/>
            <a:ext cx="127639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D0D812F-67F5-164D-95E8-3F0B8A57435E}"/>
              </a:ext>
            </a:extLst>
          </p:cNvPr>
          <p:cNvSpPr/>
          <p:nvPr/>
        </p:nvSpPr>
        <p:spPr>
          <a:xfrm>
            <a:off x="10196158" y="412595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488059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030622-7E08-4B4E-8AD9-33BAF5C3CB5F}"/>
              </a:ext>
            </a:extLst>
          </p:cNvPr>
          <p:cNvSpPr/>
          <p:nvPr/>
        </p:nvSpPr>
        <p:spPr>
          <a:xfrm>
            <a:off x="10196157" y="5245313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5370F94-19E5-3F46-B235-56A065217352}"/>
              </a:ext>
            </a:extLst>
          </p:cNvPr>
          <p:cNvSpPr/>
          <p:nvPr/>
        </p:nvSpPr>
        <p:spPr>
          <a:xfrm>
            <a:off x="10196157" y="5208017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4‘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D4CFDB-B827-B943-9204-275A95A2F9E9}"/>
              </a:ext>
            </a:extLst>
          </p:cNvPr>
          <p:cNvSpPr txBox="1"/>
          <p:nvPr/>
        </p:nvSpPr>
        <p:spPr>
          <a:xfrm>
            <a:off x="10307722" y="487598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14414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br>
              <a:rPr lang="de-DE" dirty="0"/>
            </a:br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</p:txBody>
      </p:sp>
      <p:sp>
        <p:nvSpPr>
          <p:cNvPr id="73" name="Notched Right Arrow 72">
            <a:extLst>
              <a:ext uri="{FF2B5EF4-FFF2-40B4-BE49-F238E27FC236}">
                <a16:creationId xmlns:a16="http://schemas.microsoft.com/office/drawing/2014/main" id="{4E3129ED-5902-1C4E-B1E5-277F3C20872F}"/>
              </a:ext>
            </a:extLst>
          </p:cNvPr>
          <p:cNvSpPr/>
          <p:nvPr/>
        </p:nvSpPr>
        <p:spPr>
          <a:xfrm>
            <a:off x="4025199" y="5370502"/>
            <a:ext cx="2365130" cy="581548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46976F-82AF-214A-82FB-4E9EC4F965F3}"/>
              </a:ext>
            </a:extLst>
          </p:cNvPr>
          <p:cNvSpPr txBox="1"/>
          <p:nvPr/>
        </p:nvSpPr>
        <p:spPr>
          <a:xfrm>
            <a:off x="3882542" y="5881163"/>
            <a:ext cx="590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Create </a:t>
            </a:r>
            <a:r>
              <a:rPr lang="de-DE" dirty="0" err="1"/>
              <a:t>new</a:t>
            </a:r>
            <a:r>
              <a:rPr lang="de-DE" dirty="0"/>
              <a:t> MPI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user</a:t>
            </a:r>
            <a:r>
              <a:rPr lang="de-DE" b="1" dirty="0">
                <a:solidFill>
                  <a:srgbClr val="C00000"/>
                </a:solidFill>
              </a:rPr>
              <a:t> must </a:t>
            </a:r>
            <a:r>
              <a:rPr lang="de-DE" b="1" dirty="0" err="1">
                <a:solidFill>
                  <a:srgbClr val="C00000"/>
                </a:solidFill>
              </a:rPr>
              <a:t>initialize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and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late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start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which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use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2353444" y="2444682"/>
            <a:ext cx="210820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chemeClr val="accent6"/>
                </a:solidFill>
              </a:rPr>
              <a:t>Negotiate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new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>
                <a:solidFill>
                  <a:schemeClr val="accent6"/>
                </a:solidFill>
              </a:rPr>
              <a:t>Resources</a:t>
            </a:r>
          </a:p>
          <a:p>
            <a:r>
              <a:rPr lang="de-DE" b="1" dirty="0">
                <a:solidFill>
                  <a:schemeClr val="accent6"/>
                </a:solidFill>
              </a:rPr>
              <a:t>(</a:t>
            </a:r>
            <a:r>
              <a:rPr lang="de-DE" b="1" dirty="0" err="1">
                <a:solidFill>
                  <a:schemeClr val="accent6"/>
                </a:solidFill>
              </a:rPr>
              <a:t>Coervice</a:t>
            </a:r>
            <a:r>
              <a:rPr lang="de-DE" b="1" dirty="0">
                <a:solidFill>
                  <a:schemeClr val="accent6"/>
                </a:solidFill>
              </a:rPr>
              <a:t>: </a:t>
            </a:r>
            <a:r>
              <a:rPr lang="de-DE" b="1" dirty="0" err="1">
                <a:solidFill>
                  <a:schemeClr val="accent6"/>
                </a:solidFill>
              </a:rPr>
              <a:t>recognice</a:t>
            </a:r>
            <a:br>
              <a:rPr lang="de-DE" b="1" dirty="0">
                <a:solidFill>
                  <a:schemeClr val="accent6"/>
                </a:solidFill>
              </a:rPr>
            </a:br>
            <a:r>
              <a:rPr lang="de-DE" b="1" dirty="0" err="1">
                <a:solidFill>
                  <a:schemeClr val="accent6"/>
                </a:solidFill>
              </a:rPr>
              <a:t>new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ressources</a:t>
            </a:r>
            <a:r>
              <a:rPr lang="de-DE" b="1" dirty="0">
                <a:solidFill>
                  <a:schemeClr val="accent6"/>
                </a:solidFill>
              </a:rPr>
              <a:t>)</a:t>
            </a:r>
          </a:p>
          <a:p>
            <a:endParaRPr lang="de-DE" dirty="0"/>
          </a:p>
          <a:p>
            <a:r>
              <a:rPr lang="de-DE" b="1" dirty="0">
                <a:solidFill>
                  <a:srgbClr val="C00000"/>
                </a:solidFill>
              </a:rPr>
              <a:t>Need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update</a:t>
            </a:r>
          </a:p>
          <a:p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name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version</a:t>
            </a:r>
            <a:endParaRPr lang="de-DE" b="1" dirty="0">
              <a:solidFill>
                <a:srgbClr val="C00000"/>
              </a:solidFill>
            </a:endParaRPr>
          </a:p>
          <a:p>
            <a:r>
              <a:rPr lang="de-DE" b="1" dirty="0" err="1">
                <a:solidFill>
                  <a:srgbClr val="C00000"/>
                </a:solidFill>
              </a:rPr>
              <a:t>Consencus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problem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89578C-64D6-7340-ABAD-E2E808841FCB}"/>
              </a:ext>
            </a:extLst>
          </p:cNvPr>
          <p:cNvSpPr txBox="1"/>
          <p:nvPr/>
        </p:nvSpPr>
        <p:spPr>
          <a:xfrm>
            <a:off x="10327066" y="1498466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C9F491-D3B7-2643-B3F1-8061D0B1975B}"/>
              </a:ext>
            </a:extLst>
          </p:cNvPr>
          <p:cNvSpPr txBox="1"/>
          <p:nvPr/>
        </p:nvSpPr>
        <p:spPr>
          <a:xfrm>
            <a:off x="10327066" y="2638633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DDCA72-7316-DE41-8C43-F94AE0AB0F18}"/>
              </a:ext>
            </a:extLst>
          </p:cNvPr>
          <p:cNvSpPr txBox="1"/>
          <p:nvPr/>
        </p:nvSpPr>
        <p:spPr>
          <a:xfrm>
            <a:off x="10327066" y="3778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4FBD77-DA5E-4245-B23C-05FD6F8FE2E9}"/>
              </a:ext>
            </a:extLst>
          </p:cNvPr>
          <p:cNvSpPr txBox="1"/>
          <p:nvPr/>
        </p:nvSpPr>
        <p:spPr>
          <a:xfrm>
            <a:off x="313473" y="5583099"/>
            <a:ext cx="331796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Options: 1) </a:t>
            </a:r>
            <a:r>
              <a:rPr lang="de-DE" dirty="0" err="1"/>
              <a:t>query</a:t>
            </a:r>
            <a:r>
              <a:rPr lang="de-DE" dirty="0"/>
              <a:t> all </a:t>
            </a:r>
            <a:r>
              <a:rPr lang="de-DE" dirty="0" err="1"/>
              <a:t>sets</a:t>
            </a:r>
            <a:endParaRPr lang="de-DE" dirty="0"/>
          </a:p>
          <a:p>
            <a:r>
              <a:rPr lang="de-DE" dirty="0"/>
              <a:t>2)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latest</a:t>
            </a:r>
            <a:r>
              <a:rPr lang="de-DE" dirty="0"/>
              <a:t> </a:t>
            </a:r>
            <a:r>
              <a:rPr lang="de-DE" dirty="0" err="1"/>
              <a:t>one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race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an </a:t>
            </a:r>
            <a:r>
              <a:rPr lang="de-DE" dirty="0" err="1"/>
              <a:t>issue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 err="1"/>
              <a:t>fail</a:t>
            </a:r>
            <a:r>
              <a:rPr lang="de-DE" dirty="0"/>
              <a:t> at </a:t>
            </a:r>
            <a:r>
              <a:rPr lang="de-DE" dirty="0" err="1"/>
              <a:t>comm</a:t>
            </a:r>
            <a:r>
              <a:rPr lang="de-DE" dirty="0"/>
              <a:t> </a:t>
            </a:r>
            <a:r>
              <a:rPr lang="de-DE" dirty="0" err="1"/>
              <a:t>creation</a:t>
            </a:r>
            <a:r>
              <a:rPr lang="de-DE" dirty="0"/>
              <a:t>?)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DA00843-1E7F-154D-84A7-646DE005725B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1972453" y="5257969"/>
            <a:ext cx="1164316" cy="325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D76E1084-AD39-1145-A811-AC2A56ABAC25}"/>
              </a:ext>
            </a:extLst>
          </p:cNvPr>
          <p:cNvCxnSpPr/>
          <p:nvPr/>
        </p:nvCxnSpPr>
        <p:spPr>
          <a:xfrm rot="16200000" flipH="1">
            <a:off x="1084624" y="4014786"/>
            <a:ext cx="3191789" cy="654149"/>
          </a:xfrm>
          <a:prstGeom prst="bentConnector3">
            <a:avLst>
              <a:gd name="adj1" fmla="val 83704"/>
            </a:avLst>
          </a:prstGeom>
          <a:ln w="3810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4920CC-6A00-CF48-9F7C-39A6DD4F5FA5}"/>
              </a:ext>
            </a:extLst>
          </p:cNvPr>
          <p:cNvSpPr txBox="1"/>
          <p:nvPr/>
        </p:nvSpPr>
        <p:spPr>
          <a:xfrm>
            <a:off x="6831106" y="53814"/>
            <a:ext cx="531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runtime</a:t>
            </a:r>
            <a:r>
              <a:rPr lang="de-DE" dirty="0"/>
              <a:t>/</a:t>
            </a:r>
            <a:r>
              <a:rPr lang="de-DE" dirty="0" err="1"/>
              <a:t>res.man</a:t>
            </a:r>
            <a:r>
              <a:rPr lang="de-DE" dirty="0"/>
              <a:t>.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consensus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3503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Honest </a:t>
            </a:r>
            <a:r>
              <a:rPr lang="de-DE" dirty="0" err="1"/>
              <a:t>Resource</a:t>
            </a:r>
            <a:r>
              <a:rPr lang="de-DE" dirty="0"/>
              <a:t> </a:t>
            </a:r>
            <a:r>
              <a:rPr lang="de-DE" dirty="0" err="1"/>
              <a:t>Negotiation</a:t>
            </a:r>
            <a:endParaRPr lang="de-DE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123614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1272092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38B957F-01EA-A947-B30E-37301263CC07}"/>
              </a:ext>
            </a:extLst>
          </p:cNvPr>
          <p:cNvSpPr/>
          <p:nvPr/>
        </p:nvSpPr>
        <p:spPr>
          <a:xfrm>
            <a:off x="6278765" y="413861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3902148"/>
            <a:ext cx="1712259" cy="2218953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CB1E83-67DC-6B48-AA83-48BF8C3EC2B2}"/>
              </a:ext>
            </a:extLst>
          </p:cNvPr>
          <p:cNvSpPr/>
          <p:nvPr/>
        </p:nvSpPr>
        <p:spPr>
          <a:xfrm>
            <a:off x="6278764" y="5257969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B5793B-B999-4D4C-A2C3-785C8BF6E74B}"/>
              </a:ext>
            </a:extLst>
          </p:cNvPr>
          <p:cNvSpPr/>
          <p:nvPr/>
        </p:nvSpPr>
        <p:spPr>
          <a:xfrm>
            <a:off x="6278764" y="5220673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F2E55-D4A8-B445-B6D1-F129FA9625AD}"/>
              </a:ext>
            </a:extLst>
          </p:cNvPr>
          <p:cNvSpPr txBox="1"/>
          <p:nvPr/>
        </p:nvSpPr>
        <p:spPr>
          <a:xfrm>
            <a:off x="6390329" y="488863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E78433-84A6-3F47-9444-7688EBA5D5FD}"/>
              </a:ext>
            </a:extLst>
          </p:cNvPr>
          <p:cNvSpPr/>
          <p:nvPr/>
        </p:nvSpPr>
        <p:spPr>
          <a:xfrm>
            <a:off x="10207096" y="4144604"/>
            <a:ext cx="127639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D0D812F-67F5-164D-95E8-3F0B8A57435E}"/>
              </a:ext>
            </a:extLst>
          </p:cNvPr>
          <p:cNvSpPr/>
          <p:nvPr/>
        </p:nvSpPr>
        <p:spPr>
          <a:xfrm>
            <a:off x="10196158" y="412595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488059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030622-7E08-4B4E-8AD9-33BAF5C3CB5F}"/>
              </a:ext>
            </a:extLst>
          </p:cNvPr>
          <p:cNvSpPr/>
          <p:nvPr/>
        </p:nvSpPr>
        <p:spPr>
          <a:xfrm>
            <a:off x="10196157" y="5245313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5370F94-19E5-3F46-B235-56A065217352}"/>
              </a:ext>
            </a:extLst>
          </p:cNvPr>
          <p:cNvSpPr/>
          <p:nvPr/>
        </p:nvSpPr>
        <p:spPr>
          <a:xfrm>
            <a:off x="10196157" y="5208017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4‘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D4CFDB-B827-B943-9204-275A95A2F9E9}"/>
              </a:ext>
            </a:extLst>
          </p:cNvPr>
          <p:cNvSpPr txBox="1"/>
          <p:nvPr/>
        </p:nvSpPr>
        <p:spPr>
          <a:xfrm>
            <a:off x="10307722" y="487598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14414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br>
              <a:rPr lang="de-DE" dirty="0"/>
            </a:br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</p:txBody>
      </p:sp>
      <p:sp>
        <p:nvSpPr>
          <p:cNvPr id="73" name="Notched Right Arrow 72">
            <a:extLst>
              <a:ext uri="{FF2B5EF4-FFF2-40B4-BE49-F238E27FC236}">
                <a16:creationId xmlns:a16="http://schemas.microsoft.com/office/drawing/2014/main" id="{4E3129ED-5902-1C4E-B1E5-277F3C20872F}"/>
              </a:ext>
            </a:extLst>
          </p:cNvPr>
          <p:cNvSpPr/>
          <p:nvPr/>
        </p:nvSpPr>
        <p:spPr>
          <a:xfrm>
            <a:off x="4025199" y="5370502"/>
            <a:ext cx="2365130" cy="581548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46976F-82AF-214A-82FB-4E9EC4F965F3}"/>
              </a:ext>
            </a:extLst>
          </p:cNvPr>
          <p:cNvSpPr txBox="1"/>
          <p:nvPr/>
        </p:nvSpPr>
        <p:spPr>
          <a:xfrm>
            <a:off x="3882542" y="5881163"/>
            <a:ext cx="590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Create </a:t>
            </a:r>
            <a:r>
              <a:rPr lang="de-DE" dirty="0" err="1"/>
              <a:t>new</a:t>
            </a:r>
            <a:r>
              <a:rPr lang="de-DE" dirty="0"/>
              <a:t> MPI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user</a:t>
            </a:r>
            <a:r>
              <a:rPr lang="de-DE" b="1" dirty="0">
                <a:solidFill>
                  <a:srgbClr val="C00000"/>
                </a:solidFill>
              </a:rPr>
              <a:t> must </a:t>
            </a:r>
            <a:r>
              <a:rPr lang="de-DE" b="1" dirty="0" err="1">
                <a:solidFill>
                  <a:srgbClr val="C00000"/>
                </a:solidFill>
              </a:rPr>
              <a:t>initialize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and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late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start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which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use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89578C-64D6-7340-ABAD-E2E808841FCB}"/>
              </a:ext>
            </a:extLst>
          </p:cNvPr>
          <p:cNvSpPr txBox="1"/>
          <p:nvPr/>
        </p:nvSpPr>
        <p:spPr>
          <a:xfrm>
            <a:off x="10327066" y="1498466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C9F491-D3B7-2643-B3F1-8061D0B1975B}"/>
              </a:ext>
            </a:extLst>
          </p:cNvPr>
          <p:cNvSpPr txBox="1"/>
          <p:nvPr/>
        </p:nvSpPr>
        <p:spPr>
          <a:xfrm>
            <a:off x="10327066" y="2638633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DDCA72-7316-DE41-8C43-F94AE0AB0F18}"/>
              </a:ext>
            </a:extLst>
          </p:cNvPr>
          <p:cNvSpPr txBox="1"/>
          <p:nvPr/>
        </p:nvSpPr>
        <p:spPr>
          <a:xfrm>
            <a:off x="10327066" y="3778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920CC-6A00-CF48-9F7C-39A6DD4F5FA5}"/>
              </a:ext>
            </a:extLst>
          </p:cNvPr>
          <p:cNvSpPr txBox="1"/>
          <p:nvPr/>
        </p:nvSpPr>
        <p:spPr>
          <a:xfrm>
            <a:off x="6831106" y="53814"/>
            <a:ext cx="531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runtime</a:t>
            </a:r>
            <a:r>
              <a:rPr lang="de-DE" dirty="0"/>
              <a:t>/</a:t>
            </a:r>
            <a:r>
              <a:rPr lang="de-DE" dirty="0" err="1"/>
              <a:t>res.man</a:t>
            </a:r>
            <a:r>
              <a:rPr lang="de-DE" dirty="0"/>
              <a:t>.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consensus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5AE5B1-8024-AA44-9996-02C8ED9348EC}"/>
              </a:ext>
            </a:extLst>
          </p:cNvPr>
          <p:cNvSpPr txBox="1"/>
          <p:nvPr/>
        </p:nvSpPr>
        <p:spPr>
          <a:xfrm>
            <a:off x="796101" y="987958"/>
            <a:ext cx="2821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New </a:t>
            </a:r>
            <a:r>
              <a:rPr lang="de-DE" dirty="0" err="1"/>
              <a:t>Scalability</a:t>
            </a:r>
            <a:r>
              <a:rPr lang="de-DE" dirty="0"/>
              <a:t> Information </a:t>
            </a:r>
            <a:br>
              <a:rPr lang="de-DE" dirty="0"/>
            </a:b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available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16B15-8B79-1F42-95DD-D1B78F936725}"/>
              </a:ext>
            </a:extLst>
          </p:cNvPr>
          <p:cNvSpPr txBox="1"/>
          <p:nvPr/>
        </p:nvSpPr>
        <p:spPr>
          <a:xfrm>
            <a:off x="2412935" y="416724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RM </a:t>
            </a:r>
            <a:r>
              <a:rPr lang="de-DE" dirty="0" err="1"/>
              <a:t>decides</a:t>
            </a:r>
            <a:endParaRPr lang="de-DE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274B1-08CE-6A40-B5A0-59565562C688}"/>
              </a:ext>
            </a:extLst>
          </p:cNvPr>
          <p:cNvCxnSpPr/>
          <p:nvPr/>
        </p:nvCxnSpPr>
        <p:spPr>
          <a:xfrm>
            <a:off x="2438491" y="1634289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E89733A-6E63-4E46-90B0-F1BA092C7874}"/>
              </a:ext>
            </a:extLst>
          </p:cNvPr>
          <p:cNvSpPr txBox="1"/>
          <p:nvPr/>
        </p:nvSpPr>
        <p:spPr>
          <a:xfrm>
            <a:off x="2213885" y="2518132"/>
            <a:ext cx="2032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App </a:t>
            </a:r>
            <a:r>
              <a:rPr lang="de-DE" dirty="0" err="1"/>
              <a:t>provides</a:t>
            </a:r>
            <a:r>
              <a:rPr lang="de-DE" dirty="0"/>
              <a:t> </a:t>
            </a:r>
            <a:r>
              <a:rPr lang="de-DE" dirty="0" err="1"/>
              <a:t>either</a:t>
            </a:r>
            <a:br>
              <a:rPr lang="de-DE" dirty="0"/>
            </a:b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request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indicator</a:t>
            </a:r>
            <a:endParaRPr lang="de-DE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89EFB76-3D1C-4D41-A550-ACBBB89BA859}"/>
              </a:ext>
            </a:extLst>
          </p:cNvPr>
          <p:cNvCxnSpPr/>
          <p:nvPr/>
        </p:nvCxnSpPr>
        <p:spPr>
          <a:xfrm>
            <a:off x="2765766" y="3375358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CC2ADF3-D8CD-DD4F-A1A6-B7DA345A368A}"/>
              </a:ext>
            </a:extLst>
          </p:cNvPr>
          <p:cNvCxnSpPr>
            <a:cxnSpLocks/>
          </p:cNvCxnSpPr>
          <p:nvPr/>
        </p:nvCxnSpPr>
        <p:spPr>
          <a:xfrm flipV="1">
            <a:off x="2678524" y="4472997"/>
            <a:ext cx="211347" cy="101321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145E428-B759-EE46-857F-89FA35719270}"/>
              </a:ext>
            </a:extLst>
          </p:cNvPr>
          <p:cNvSpPr/>
          <p:nvPr/>
        </p:nvSpPr>
        <p:spPr>
          <a:xfrm>
            <a:off x="2271019" y="5073707"/>
            <a:ext cx="983970" cy="54739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System State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D8E8B83-8FA2-3B4D-8439-57AD0C78C5BB}"/>
              </a:ext>
            </a:extLst>
          </p:cNvPr>
          <p:cNvCxnSpPr>
            <a:cxnSpLocks/>
          </p:cNvCxnSpPr>
          <p:nvPr/>
        </p:nvCxnSpPr>
        <p:spPr>
          <a:xfrm flipV="1">
            <a:off x="3254989" y="2432689"/>
            <a:ext cx="1232806" cy="179813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5444C3B-273E-E641-AABC-8FBFE5E34E23}"/>
              </a:ext>
            </a:extLst>
          </p:cNvPr>
          <p:cNvSpPr txBox="1"/>
          <p:nvPr/>
        </p:nvSpPr>
        <p:spPr>
          <a:xfrm>
            <a:off x="3622484" y="2963100"/>
            <a:ext cx="134511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Reaction</a:t>
            </a:r>
            <a:r>
              <a:rPr lang="de-DE" sz="1400" dirty="0"/>
              <a:t>:</a:t>
            </a:r>
          </a:p>
          <a:p>
            <a:r>
              <a:rPr lang="de-DE" sz="1400" dirty="0"/>
              <a:t>Callback</a:t>
            </a:r>
          </a:p>
          <a:p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Polling</a:t>
            </a:r>
            <a:br>
              <a:rPr lang="de-DE" sz="1400" dirty="0"/>
            </a:br>
            <a:r>
              <a:rPr lang="de-DE" sz="1400" dirty="0"/>
              <a:t>(</a:t>
            </a:r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both</a:t>
            </a:r>
            <a:r>
              <a:rPr lang="de-DE" sz="1400" dirty="0"/>
              <a:t>)</a:t>
            </a:r>
          </a:p>
          <a:p>
            <a:endParaRPr lang="de-DE" sz="1400" dirty="0"/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MPI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Request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Based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Perhaps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even</a:t>
            </a:r>
            <a:br>
              <a:rPr lang="de-DE" sz="14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Persistent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op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Need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be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able</a:t>
            </a:r>
            <a:endParaRPr lang="de-DE" sz="1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cancel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it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2EAD73-619D-B040-88EF-5EE98304B56F}"/>
              </a:ext>
            </a:extLst>
          </p:cNvPr>
          <p:cNvSpPr txBox="1"/>
          <p:nvPr/>
        </p:nvSpPr>
        <p:spPr>
          <a:xfrm>
            <a:off x="6275994" y="1477678"/>
            <a:ext cx="148592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name</a:t>
            </a:r>
            <a:r>
              <a:rPr lang="de-DE" dirty="0">
                <a:sym typeface="Wingdings" pitchFamily="2" charset="2"/>
              </a:rPr>
              <a:t>?</a:t>
            </a:r>
            <a:endParaRPr lang="de-DE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11A20F5-5B51-F047-A7A6-548BB3FB03D1}"/>
              </a:ext>
            </a:extLst>
          </p:cNvPr>
          <p:cNvCxnSpPr>
            <a:cxnSpLocks/>
          </p:cNvCxnSpPr>
          <p:nvPr/>
        </p:nvCxnSpPr>
        <p:spPr>
          <a:xfrm flipV="1">
            <a:off x="4519755" y="2298957"/>
            <a:ext cx="1806467" cy="21917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ghtning Bolt 22">
            <a:extLst>
              <a:ext uri="{FF2B5EF4-FFF2-40B4-BE49-F238E27FC236}">
                <a16:creationId xmlns:a16="http://schemas.microsoft.com/office/drawing/2014/main" id="{0FDCFF22-C3F8-D24A-B987-8889256A2DF5}"/>
              </a:ext>
            </a:extLst>
          </p:cNvPr>
          <p:cNvSpPr/>
          <p:nvPr/>
        </p:nvSpPr>
        <p:spPr>
          <a:xfrm>
            <a:off x="4273685" y="4180152"/>
            <a:ext cx="463467" cy="507980"/>
          </a:xfrm>
          <a:prstGeom prst="lightningBol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1B1FE-D2BB-2048-B916-7864E23509DC}"/>
              </a:ext>
            </a:extLst>
          </p:cNvPr>
          <p:cNvSpPr txBox="1"/>
          <p:nvPr/>
        </p:nvSpPr>
        <p:spPr>
          <a:xfrm>
            <a:off x="4353654" y="2084820"/>
            <a:ext cx="52931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</a:rPr>
              <a:t>NEED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SYNC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EFBDE6-AD49-4E49-B1CB-0A59004BFE67}"/>
              </a:ext>
            </a:extLst>
          </p:cNvPr>
          <p:cNvSpPr txBox="1"/>
          <p:nvPr/>
        </p:nvSpPr>
        <p:spPr>
          <a:xfrm>
            <a:off x="45002" y="6065829"/>
            <a:ext cx="2816990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Two</a:t>
            </a:r>
            <a:r>
              <a:rPr lang="de-DE" sz="1400" dirty="0"/>
              <a:t>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cases</a:t>
            </a:r>
            <a:r>
              <a:rPr lang="de-DE" sz="1400" dirty="0"/>
              <a:t>: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Sync</a:t>
            </a:r>
            <a:r>
              <a:rPr lang="de-DE" sz="1400" dirty="0"/>
              <a:t>/Iteration </a:t>
            </a:r>
            <a:r>
              <a:rPr lang="de-DE" sz="1400" dirty="0" err="1"/>
              <a:t>based</a:t>
            </a:r>
            <a:r>
              <a:rPr lang="de-DE" sz="1400" dirty="0"/>
              <a:t> (</a:t>
            </a:r>
            <a:r>
              <a:rPr lang="de-DE" sz="1400" dirty="0" err="1"/>
              <a:t>collective</a:t>
            </a:r>
            <a:r>
              <a:rPr lang="de-DE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Async</a:t>
            </a:r>
            <a:r>
              <a:rPr lang="de-DE" sz="1400" dirty="0"/>
              <a:t> </a:t>
            </a:r>
            <a:r>
              <a:rPr lang="de-DE" sz="1400" dirty="0" err="1"/>
              <a:t>tasking</a:t>
            </a:r>
            <a:r>
              <a:rPr lang="de-DE" sz="1400" dirty="0"/>
              <a:t> (</a:t>
            </a:r>
            <a:r>
              <a:rPr lang="de-DE" sz="1400" dirty="0" err="1"/>
              <a:t>local</a:t>
            </a:r>
            <a:r>
              <a:rPr lang="de-DE" sz="1400" dirty="0"/>
              <a:t>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A58FF03-C489-E64A-9DCC-98A29900836B}"/>
              </a:ext>
            </a:extLst>
          </p:cNvPr>
          <p:cNvSpPr/>
          <p:nvPr/>
        </p:nvSpPr>
        <p:spPr>
          <a:xfrm>
            <a:off x="2107108" y="2254581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F05EE8F-7CC5-264E-A5E6-D71779A6B70E}"/>
              </a:ext>
            </a:extLst>
          </p:cNvPr>
          <p:cNvSpPr/>
          <p:nvPr/>
        </p:nvSpPr>
        <p:spPr>
          <a:xfrm>
            <a:off x="4407801" y="3174420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3114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2E68-2C36-E44A-9BE0-B3971FB3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API </a:t>
            </a:r>
            <a:r>
              <a:rPr lang="de-DE" dirty="0" err="1"/>
              <a:t>Issues</a:t>
            </a:r>
            <a:r>
              <a:rPr lang="de-DE" dirty="0"/>
              <a:t>	Send in Request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45147-9595-7A41-82B3-24758ADBE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API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/</a:t>
            </a: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constraints</a:t>
            </a:r>
            <a:endParaRPr lang="de-DE" dirty="0"/>
          </a:p>
          <a:p>
            <a:pPr lvl="1"/>
            <a:r>
              <a:rPr lang="de-DE" dirty="0"/>
              <a:t>Input: </a:t>
            </a:r>
            <a:r>
              <a:rPr lang="de-DE" dirty="0" err="1"/>
              <a:t>Resource</a:t>
            </a:r>
            <a:r>
              <a:rPr lang="de-DE" dirty="0"/>
              <a:t> </a:t>
            </a:r>
            <a:r>
              <a:rPr lang="de-DE" dirty="0" err="1"/>
              <a:t>vector</a:t>
            </a:r>
            <a:r>
              <a:rPr lang="de-DE" dirty="0"/>
              <a:t> (GPU, CPU, </a:t>
            </a:r>
            <a:r>
              <a:rPr lang="de-DE" dirty="0" err="1"/>
              <a:t>memory</a:t>
            </a:r>
            <a:r>
              <a:rPr lang="de-DE" dirty="0"/>
              <a:t>, ) </a:t>
            </a:r>
            <a:r>
              <a:rPr lang="de-DE" dirty="0">
                <a:sym typeface="Wingdings" pitchFamily="2" charset="2"/>
              </a:rPr>
              <a:t> MPI </a:t>
            </a:r>
            <a:r>
              <a:rPr lang="de-DE" dirty="0" err="1">
                <a:sym typeface="Wingdings" pitchFamily="2" charset="2"/>
              </a:rPr>
              <a:t>processes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with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traits</a:t>
            </a:r>
            <a:endParaRPr lang="de-DE" dirty="0">
              <a:sym typeface="Wingdings" pitchFamily="2" charset="2"/>
            </a:endParaRPr>
          </a:p>
          <a:p>
            <a:pPr lvl="2"/>
            <a:r>
              <a:rPr lang="de-DE" dirty="0" err="1">
                <a:sym typeface="Wingdings" pitchFamily="2" charset="2"/>
              </a:rPr>
              <a:t>How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much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of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that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belongs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into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MPI </a:t>
            </a:r>
            <a:r>
              <a:rPr lang="de-DE" dirty="0" err="1">
                <a:sym typeface="Wingdings" pitchFamily="2" charset="2"/>
              </a:rPr>
              <a:t>interface</a:t>
            </a:r>
            <a:r>
              <a:rPr lang="de-DE" dirty="0">
                <a:sym typeface="Wingdings" pitchFamily="2" charset="2"/>
              </a:rPr>
              <a:t>?</a:t>
            </a:r>
          </a:p>
          <a:p>
            <a:pPr lvl="2"/>
            <a:r>
              <a:rPr lang="de-DE" dirty="0" err="1">
                <a:sym typeface="Wingdings" pitchFamily="2" charset="2"/>
              </a:rPr>
              <a:t>Or</a:t>
            </a:r>
            <a:r>
              <a:rPr lang="de-DE" dirty="0">
                <a:sym typeface="Wingdings" pitchFamily="2" charset="2"/>
              </a:rPr>
              <a:t> just </a:t>
            </a:r>
            <a:r>
              <a:rPr lang="de-DE" dirty="0" err="1">
                <a:sym typeface="Wingdings" pitchFamily="2" charset="2"/>
              </a:rPr>
              <a:t>provide</a:t>
            </a:r>
            <a:r>
              <a:rPr lang="de-DE" dirty="0">
                <a:sym typeface="Wingdings" pitchFamily="2" charset="2"/>
              </a:rPr>
              <a:t> a </a:t>
            </a:r>
            <a:r>
              <a:rPr lang="de-DE" dirty="0" err="1">
                <a:sym typeface="Wingdings" pitchFamily="2" charset="2"/>
              </a:rPr>
              <a:t>mechanism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to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communicate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that</a:t>
            </a:r>
            <a:r>
              <a:rPr lang="de-DE" dirty="0">
                <a:sym typeface="Wingdings" pitchFamily="2" charset="2"/>
              </a:rPr>
              <a:t> (XML, BLOB, Info, …)</a:t>
            </a:r>
            <a:endParaRPr lang="de-DE" dirty="0"/>
          </a:p>
          <a:p>
            <a:pPr lvl="1"/>
            <a:r>
              <a:rPr lang="de-DE" dirty="0"/>
              <a:t>App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wants</a:t>
            </a:r>
            <a:endParaRPr lang="de-DE" dirty="0"/>
          </a:p>
          <a:p>
            <a:r>
              <a:rPr lang="de-DE" dirty="0"/>
              <a:t>API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indirect</a:t>
            </a:r>
            <a:r>
              <a:rPr lang="de-DE" dirty="0"/>
              <a:t>/soft </a:t>
            </a:r>
            <a:r>
              <a:rPr lang="de-DE" dirty="0" err="1"/>
              <a:t>constraints</a:t>
            </a:r>
            <a:endParaRPr lang="de-DE" dirty="0"/>
          </a:p>
          <a:p>
            <a:endParaRPr lang="de-DE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7A50D9F-5813-954E-9973-31565C765C12}"/>
              </a:ext>
            </a:extLst>
          </p:cNvPr>
          <p:cNvSpPr/>
          <p:nvPr/>
        </p:nvSpPr>
        <p:spPr>
          <a:xfrm>
            <a:off x="3064039" y="287419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0282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2E68-2C36-E44A-9BE0-B3971FB3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API </a:t>
            </a:r>
            <a:r>
              <a:rPr lang="de-DE" dirty="0" err="1"/>
              <a:t>Issues</a:t>
            </a:r>
            <a:r>
              <a:rPr lang="de-DE" dirty="0"/>
              <a:t>	Send in Request / via different API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45147-9595-7A41-82B3-24758ADBE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Does</a:t>
            </a:r>
            <a:r>
              <a:rPr lang="de-DE" dirty="0"/>
              <a:t> MPI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role</a:t>
            </a:r>
            <a:r>
              <a:rPr lang="de-DE" dirty="0"/>
              <a:t> in </a:t>
            </a:r>
            <a:r>
              <a:rPr lang="de-DE" dirty="0" err="1"/>
              <a:t>specifying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Hard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standardize</a:t>
            </a:r>
            <a:r>
              <a:rPr lang="de-DE" dirty="0"/>
              <a:t>, different </a:t>
            </a:r>
            <a:r>
              <a:rPr lang="de-DE" dirty="0" err="1"/>
              <a:t>resources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/>
              <a:t>Alternative:</a:t>
            </a:r>
          </a:p>
          <a:p>
            <a:pPr lvl="1"/>
            <a:r>
              <a:rPr lang="de-DE" dirty="0"/>
              <a:t>SLURM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request</a:t>
            </a:r>
            <a:r>
              <a:rPr lang="de-DE" dirty="0"/>
              <a:t> </a:t>
            </a:r>
            <a:r>
              <a:rPr lang="de-DE" dirty="0" err="1"/>
              <a:t>resources</a:t>
            </a:r>
            <a:endParaRPr lang="de-DE" dirty="0"/>
          </a:p>
          <a:p>
            <a:pPr lvl="2"/>
            <a:r>
              <a:rPr lang="de-DE" dirty="0"/>
              <a:t>Can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granted</a:t>
            </a:r>
            <a:r>
              <a:rPr lang="de-DE" dirty="0"/>
              <a:t> </a:t>
            </a:r>
            <a:r>
              <a:rPr lang="de-DE" dirty="0" err="1"/>
              <a:t>fully</a:t>
            </a:r>
            <a:r>
              <a:rPr lang="de-DE" dirty="0"/>
              <a:t>/</a:t>
            </a:r>
            <a:r>
              <a:rPr lang="de-DE" dirty="0" err="1"/>
              <a:t>partly</a:t>
            </a:r>
            <a:r>
              <a:rPr lang="de-DE" dirty="0"/>
              <a:t>/not </a:t>
            </a:r>
            <a:r>
              <a:rPr lang="de-DE" dirty="0">
                <a:sym typeface="Wingdings" pitchFamily="2" charset="2"/>
              </a:rPr>
              <a:t> not MPI</a:t>
            </a:r>
          </a:p>
          <a:p>
            <a:pPr lvl="1"/>
            <a:r>
              <a:rPr lang="de-DE" dirty="0">
                <a:sym typeface="Wingdings" pitchFamily="2" charset="2"/>
              </a:rPr>
              <a:t>MPI </a:t>
            </a:r>
            <a:r>
              <a:rPr lang="de-DE" dirty="0" err="1">
                <a:sym typeface="Wingdings" pitchFamily="2" charset="2"/>
              </a:rPr>
              <a:t>side</a:t>
            </a:r>
            <a:r>
              <a:rPr lang="de-DE" dirty="0">
                <a:sym typeface="Wingdings" pitchFamily="2" charset="2"/>
              </a:rPr>
              <a:t>: </a:t>
            </a:r>
            <a:r>
              <a:rPr lang="de-DE" dirty="0" err="1">
                <a:sym typeface="Wingdings" pitchFamily="2" charset="2"/>
              </a:rPr>
              <a:t>notification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or</a:t>
            </a:r>
            <a:r>
              <a:rPr lang="de-DE" dirty="0">
                <a:sym typeface="Wingdings" pitchFamily="2" charset="2"/>
              </a:rPr>
              <a:t> a pull </a:t>
            </a:r>
            <a:r>
              <a:rPr lang="de-DE" dirty="0" err="1">
                <a:sym typeface="Wingdings" pitchFamily="2" charset="2"/>
              </a:rPr>
              <a:t>for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new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resources</a:t>
            </a:r>
            <a:endParaRPr lang="de-DE" dirty="0">
              <a:sym typeface="Wingdings" pitchFamily="2" charset="2"/>
            </a:endParaRPr>
          </a:p>
          <a:p>
            <a:pPr lvl="2"/>
            <a:r>
              <a:rPr lang="de-DE" dirty="0" err="1">
                <a:sym typeface="Wingdings" pitchFamily="2" charset="2"/>
              </a:rPr>
              <a:t>That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gives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us</a:t>
            </a:r>
            <a:r>
              <a:rPr lang="de-DE" dirty="0">
                <a:sym typeface="Wingdings" pitchFamily="2" charset="2"/>
              </a:rPr>
              <a:t> an </a:t>
            </a:r>
            <a:r>
              <a:rPr lang="de-DE" dirty="0" err="1">
                <a:sym typeface="Wingdings" pitchFamily="2" charset="2"/>
              </a:rPr>
              <a:t>option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to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integrate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it</a:t>
            </a:r>
            <a:endParaRPr lang="de-DE" dirty="0">
              <a:sym typeface="Wingdings" pitchFamily="2" charset="2"/>
            </a:endParaRPr>
          </a:p>
          <a:p>
            <a:pPr lvl="2"/>
            <a:endParaRPr lang="de-DE" dirty="0">
              <a:sym typeface="Wingdings" pitchFamily="2" charset="2"/>
            </a:endParaRPr>
          </a:p>
          <a:p>
            <a:r>
              <a:rPr lang="de-DE" dirty="0" err="1">
                <a:sym typeface="Wingdings" pitchFamily="2" charset="2"/>
              </a:rPr>
              <a:t>How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does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this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work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to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re-implement</a:t>
            </a:r>
            <a:r>
              <a:rPr lang="de-DE" dirty="0">
                <a:sym typeface="Wingdings" pitchFamily="2" charset="2"/>
              </a:rPr>
              <a:t> SLURM on MPI?</a:t>
            </a:r>
            <a:endParaRPr lang="de-DE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7A50D9F-5813-954E-9973-31565C765C12}"/>
              </a:ext>
            </a:extLst>
          </p:cNvPr>
          <p:cNvSpPr/>
          <p:nvPr/>
        </p:nvSpPr>
        <p:spPr>
          <a:xfrm>
            <a:off x="3064039" y="287419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49391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2E68-2C36-E44A-9BE0-B3971FB3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API </a:t>
            </a:r>
            <a:r>
              <a:rPr lang="de-DE" dirty="0" err="1"/>
              <a:t>Issues</a:t>
            </a:r>
            <a:r>
              <a:rPr lang="de-DE" dirty="0"/>
              <a:t>	</a:t>
            </a:r>
            <a:r>
              <a:rPr lang="de-DE" dirty="0" err="1"/>
              <a:t>Notification</a:t>
            </a:r>
            <a:r>
              <a:rPr lang="de-DE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45147-9595-7A41-82B3-24758ADBE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7A50D9F-5813-954E-9973-31565C765C12}"/>
              </a:ext>
            </a:extLst>
          </p:cNvPr>
          <p:cNvSpPr/>
          <p:nvPr/>
        </p:nvSpPr>
        <p:spPr>
          <a:xfrm>
            <a:off x="3064039" y="287419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5233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FB1FA-A10F-824C-BA4B-AA4C4F46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Call 1: Ask for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3A4CF-8462-D94D-A443-6C884C214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DE" dirty="0"/>
              <a:t>Application asks for resources</a:t>
            </a:r>
          </a:p>
          <a:p>
            <a:r>
              <a:rPr lang="en-DE" b="1" dirty="0">
                <a:solidFill>
                  <a:schemeClr val="accent2"/>
                </a:solidFill>
              </a:rPr>
              <a:t>Option 1a: SLURM/RM call (not MPI) that specifies type of resource</a:t>
            </a:r>
          </a:p>
          <a:p>
            <a:pPr lvl="1"/>
            <a:r>
              <a:rPr lang="en-DE" b="1" dirty="0">
                <a:solidFill>
                  <a:schemeClr val="accent2"/>
                </a:solidFill>
              </a:rPr>
              <a:t>Potentially creates processes, e.g., in the form Session process sets</a:t>
            </a:r>
          </a:p>
          <a:p>
            <a:r>
              <a:rPr lang="en-DE" b="1" dirty="0">
                <a:solidFill>
                  <a:schemeClr val="accent2"/>
                </a:solidFill>
              </a:rPr>
              <a:t>Option 1b: Generic MPI call that specifies MPI processes</a:t>
            </a:r>
          </a:p>
          <a:p>
            <a:pPr lvl="1"/>
            <a:r>
              <a:rPr lang="en-DE" b="1" dirty="0">
                <a:solidFill>
                  <a:schemeClr val="accent2"/>
                </a:solidFill>
              </a:rPr>
              <a:t>Info keys, which standardized somewhere else –&gt; string format</a:t>
            </a:r>
          </a:p>
          <a:p>
            <a:pPr lvl="1"/>
            <a:endParaRPr lang="en-DE" b="1" dirty="0">
              <a:solidFill>
                <a:schemeClr val="accent2"/>
              </a:solidFill>
            </a:endParaRPr>
          </a:p>
          <a:p>
            <a:r>
              <a:rPr lang="en-DE" strike="sngStrike" dirty="0"/>
              <a:t>Option 2: MPI call that takes a BLOB/XML/String to be interpreted by the RM </a:t>
            </a:r>
          </a:p>
          <a:p>
            <a:r>
              <a:rPr lang="en-DE" strike="sngStrike" dirty="0"/>
              <a:t>Option 3: MPI specifies resources </a:t>
            </a:r>
          </a:p>
        </p:txBody>
      </p:sp>
    </p:spTree>
    <p:extLst>
      <p:ext uri="{BB962C8B-B14F-4D97-AF65-F5344CB8AC3E}">
        <p14:creationId xmlns:p14="http://schemas.microsoft.com/office/powerpoint/2010/main" val="4058312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8059C-5852-094D-BC52-5333A9AC3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Call 2: notified that MPI processes are present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CBC36-A214-1141-99CC-097D3B489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64885"/>
          </a:xfrm>
        </p:spPr>
        <p:txBody>
          <a:bodyPr>
            <a:normAutofit fontScale="92500" lnSpcReduction="20000"/>
          </a:bodyPr>
          <a:lstStyle/>
          <a:p>
            <a:r>
              <a:rPr lang="en-DE" dirty="0"/>
              <a:t>Option 1: Repeatedly/Frequently query for new Session process sets</a:t>
            </a:r>
          </a:p>
          <a:p>
            <a:pPr lvl="1"/>
            <a:r>
              <a:rPr lang="en-DE" dirty="0"/>
              <a:t>Once a new name or new version appears, we can create a new group and then a new communicator</a:t>
            </a:r>
          </a:p>
          <a:p>
            <a:pPr lvl="1"/>
            <a:r>
              <a:rPr lang="en-DE" dirty="0"/>
              <a:t>MISSING: existing call (possibly versioning </a:t>
            </a:r>
            <a:r>
              <a:rPr lang="en-DE" dirty="0">
                <a:solidFill>
                  <a:schemeClr val="accent2"/>
                </a:solidFill>
              </a:rPr>
              <a:t>– NONE if version pattern</a:t>
            </a:r>
            <a:r>
              <a:rPr lang="en-DE" dirty="0"/>
              <a:t>)</a:t>
            </a:r>
          </a:p>
          <a:p>
            <a:pPr lvl="1"/>
            <a:r>
              <a:rPr lang="en-DE" strike="sngStrike" dirty="0"/>
              <a:t>MISSING: convenience function </a:t>
            </a:r>
            <a:r>
              <a:rPr lang="en-DE" strike="sngStrike" dirty="0">
                <a:sym typeface="Wingdings" pitchFamily="2" charset="2"/>
              </a:rPr>
              <a:t> esp. in a “persistent” version</a:t>
            </a:r>
            <a:endParaRPr lang="en-DE" strike="sngStrike" dirty="0"/>
          </a:p>
          <a:p>
            <a:pPr lvl="2"/>
            <a:r>
              <a:rPr lang="en-DE" strike="sngStrike" dirty="0"/>
              <a:t>When a process set appears (could be much quicker, but thread problems)</a:t>
            </a:r>
          </a:p>
          <a:p>
            <a:pPr lvl="2"/>
            <a:r>
              <a:rPr lang="en-DE" strike="sngStrike" dirty="0"/>
              <a:t>When a particular process set appears (by name) (can’t be much)</a:t>
            </a:r>
          </a:p>
          <a:p>
            <a:pPr lvl="2"/>
            <a:r>
              <a:rPr lang="en-DE" strike="sngStrike" dirty="0"/>
              <a:t>When a new version appears  (also this won’t much better: tree vs. list)</a:t>
            </a:r>
          </a:p>
          <a:p>
            <a:pPr lvl="2"/>
            <a:r>
              <a:rPr lang="en-DE" strike="sngStrike" dirty="0"/>
              <a:t>NEEDS: state token to be thread safe to refer back to previous search</a:t>
            </a:r>
          </a:p>
          <a:p>
            <a:pPr lvl="2"/>
            <a:r>
              <a:rPr lang="en-DE" strike="sngStrike" dirty="0"/>
              <a:t>COULD ask for sorted list from MPI --&gt; tree/log search in app</a:t>
            </a:r>
          </a:p>
          <a:p>
            <a:pPr lvl="1"/>
            <a:r>
              <a:rPr lang="en-DE" strike="sngStrike" dirty="0"/>
              <a:t>OPTION: changes in session? </a:t>
            </a:r>
            <a:r>
              <a:rPr lang="en-DE" strike="sngStrike" dirty="0">
                <a:sym typeface="Wingdings" pitchFamily="2" charset="2"/>
              </a:rPr>
              <a:t> threading issues  asking for latest set?</a:t>
            </a:r>
          </a:p>
          <a:p>
            <a:pPr lvl="2"/>
            <a:r>
              <a:rPr lang="en-DE" strike="sngStrike" dirty="0"/>
              <a:t>Could be mitigated by having to use the new set version (monot. </a:t>
            </a:r>
            <a:r>
              <a:rPr lang="en-US" strike="sngStrike" dirty="0"/>
              <a:t>I</a:t>
            </a:r>
            <a:r>
              <a:rPr lang="en-DE" strike="sngStrike" dirty="0"/>
              <a:t>ncr. version number)</a:t>
            </a:r>
          </a:p>
          <a:p>
            <a:pPr marL="457200" lvl="1" indent="0">
              <a:buNone/>
            </a:pPr>
            <a:endParaRPr lang="en-DE" dirty="0"/>
          </a:p>
          <a:p>
            <a:r>
              <a:rPr lang="en-DE" dirty="0"/>
              <a:t>Option 2: Async. </a:t>
            </a:r>
            <a:r>
              <a:rPr lang="en-US" dirty="0"/>
              <a:t>N</a:t>
            </a:r>
            <a:r>
              <a:rPr lang="en-DE" dirty="0"/>
              <a:t>otification that MPI processes are there</a:t>
            </a:r>
          </a:p>
          <a:p>
            <a:pPr lvl="1"/>
            <a:r>
              <a:rPr lang="en-DE" dirty="0"/>
              <a:t>Callback – triggers specified at callback set time</a:t>
            </a:r>
          </a:p>
          <a:p>
            <a:pPr lvl="2"/>
            <a:r>
              <a:rPr lang="en-DE" dirty="0"/>
              <a:t>When a process set appears</a:t>
            </a:r>
          </a:p>
          <a:p>
            <a:pPr lvl="2"/>
            <a:r>
              <a:rPr lang="en-DE" dirty="0"/>
              <a:t>When a particular process set appears (by name)</a:t>
            </a:r>
          </a:p>
          <a:p>
            <a:pPr lvl="2"/>
            <a:r>
              <a:rPr lang="en-DE" dirty="0"/>
              <a:t>When a new version appears</a:t>
            </a:r>
          </a:p>
          <a:p>
            <a:pPr lvl="1"/>
            <a:r>
              <a:rPr lang="en-DE" dirty="0"/>
              <a:t>MISSING: </a:t>
            </a:r>
            <a:r>
              <a:rPr lang="en-DE" b="1" dirty="0">
                <a:solidFill>
                  <a:schemeClr val="accent2"/>
                </a:solidFill>
              </a:rPr>
              <a:t>New MPI API call to register the callback</a:t>
            </a:r>
          </a:p>
          <a:p>
            <a:pPr lvl="1"/>
            <a:r>
              <a:rPr lang="en-DE" b="1" dirty="0">
                <a:solidFill>
                  <a:schemeClr val="accent6"/>
                </a:solidFill>
              </a:rPr>
              <a:t>This would be supported by PMIx already (events or callbacks)</a:t>
            </a:r>
          </a:p>
        </p:txBody>
      </p:sp>
    </p:spTree>
    <p:extLst>
      <p:ext uri="{BB962C8B-B14F-4D97-AF65-F5344CB8AC3E}">
        <p14:creationId xmlns:p14="http://schemas.microsoft.com/office/powerpoint/2010/main" val="2191726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D0C3-C3BC-EE4B-9373-EBBA0CB5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Missing: Versioning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E5C85-0B1D-D84F-B767-5FA1F650D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578716"/>
          </a:xfrm>
        </p:spPr>
        <p:txBody>
          <a:bodyPr>
            <a:normAutofit fontScale="77500" lnSpcReduction="20000"/>
          </a:bodyPr>
          <a:lstStyle/>
          <a:p>
            <a:r>
              <a:rPr lang="en-DE" dirty="0"/>
              <a:t>Issue 1: Naming</a:t>
            </a:r>
          </a:p>
          <a:p>
            <a:pPr lvl="1"/>
            <a:r>
              <a:rPr lang="en-DE" dirty="0"/>
              <a:t>What is the relationship between two sets with similar names, but different version</a:t>
            </a:r>
          </a:p>
          <a:p>
            <a:pPr lvl="2"/>
            <a:r>
              <a:rPr lang="en-DE" dirty="0"/>
              <a:t>Aren’t there completely different?</a:t>
            </a:r>
          </a:p>
          <a:p>
            <a:pPr lvl="1"/>
            <a:r>
              <a:rPr lang="en-DE" dirty="0"/>
              <a:t>Need to forget older sets</a:t>
            </a:r>
          </a:p>
          <a:p>
            <a:pPr lvl="2"/>
            <a:r>
              <a:rPr lang="en-DE" dirty="0"/>
              <a:t>Cou</a:t>
            </a:r>
            <a:r>
              <a:rPr lang="en-US" dirty="0" err="1"/>
              <a:t>ld</a:t>
            </a:r>
            <a:r>
              <a:rPr lang="en-DE" dirty="0"/>
              <a:t> be done by versioning</a:t>
            </a:r>
          </a:p>
          <a:p>
            <a:pPr lvl="2"/>
            <a:r>
              <a:rPr lang="en-DE" dirty="0"/>
              <a:t>Or needs call to forget older name</a:t>
            </a:r>
          </a:p>
          <a:p>
            <a:r>
              <a:rPr lang="en-DE" dirty="0"/>
              <a:t>Issue 2: Querying</a:t>
            </a:r>
          </a:p>
          <a:p>
            <a:r>
              <a:rPr lang="en-DE" dirty="0"/>
              <a:t>Issue 3: Consistency in communicator creation</a:t>
            </a:r>
          </a:p>
          <a:p>
            <a:pPr lvl="1"/>
            <a:r>
              <a:rPr lang="en-DE" dirty="0"/>
              <a:t>Fail if not consistent</a:t>
            </a:r>
          </a:p>
          <a:p>
            <a:pPr lvl="1"/>
            <a:r>
              <a:rPr lang="en-DE" dirty="0"/>
              <a:t>Processes can try</a:t>
            </a:r>
          </a:p>
          <a:p>
            <a:pPr lvl="2"/>
            <a:r>
              <a:rPr lang="en-DE" dirty="0">
                <a:solidFill>
                  <a:srgbClr val="FF0000"/>
                </a:solidFill>
              </a:rPr>
              <a:t>Option 1: all will fail -&gt; not implementable (BAD OPTION)</a:t>
            </a:r>
          </a:p>
          <a:p>
            <a:pPr lvl="2"/>
            <a:r>
              <a:rPr lang="en-DE" dirty="0">
                <a:solidFill>
                  <a:srgbClr val="FF0000"/>
                </a:solidFill>
              </a:rPr>
              <a:t>Option 2: all can fail, but don’t have to (BAD OPTION)</a:t>
            </a:r>
          </a:p>
          <a:p>
            <a:pPr lvl="2"/>
            <a:r>
              <a:rPr lang="en-DE" dirty="0">
                <a:solidFill>
                  <a:schemeClr val="accent6"/>
                </a:solidFill>
              </a:rPr>
              <a:t>Option 3: only outdated fail (RIGHT)</a:t>
            </a:r>
          </a:p>
          <a:p>
            <a:pPr lvl="3"/>
            <a:r>
              <a:rPr lang="en-DE" dirty="0">
                <a:solidFill>
                  <a:schemeClr val="accent6"/>
                </a:solidFill>
              </a:rPr>
              <a:t>An error returned by this routine means that the version passed in is no longer valid</a:t>
            </a:r>
          </a:p>
          <a:p>
            <a:pPr lvl="3"/>
            <a:r>
              <a:rPr lang="en-DE" dirty="0">
                <a:solidFill>
                  <a:schemeClr val="accent6"/>
                </a:solidFill>
              </a:rPr>
              <a:t>Either newer version available or no valid version (of that process set name)</a:t>
            </a:r>
          </a:p>
          <a:p>
            <a:pPr lvl="1"/>
            <a:r>
              <a:rPr lang="en-DE" dirty="0"/>
              <a:t>Alternative (or additionally): pass name as now</a:t>
            </a:r>
          </a:p>
          <a:p>
            <a:pPr lvl="2"/>
            <a:r>
              <a:rPr lang="en-DE" dirty="0"/>
              <a:t>Get newest ”possible” set, MPI returns that</a:t>
            </a:r>
          </a:p>
          <a:p>
            <a:pPr lvl="2"/>
            <a:r>
              <a:rPr lang="en-DE" dirty="0"/>
              <a:t>App can then query the version, app can decide to keep it or redo it </a:t>
            </a:r>
          </a:p>
          <a:p>
            <a:pPr lvl="1"/>
            <a:r>
              <a:rPr lang="en-DE" dirty="0"/>
              <a:t>Problem: doesn’t work with groups, may need a set</a:t>
            </a:r>
            <a:r>
              <a:rPr lang="en-DE" dirty="0">
                <a:sym typeface="Wingdings" pitchFamily="2" charset="2"/>
              </a:rPr>
              <a:t>comm call (convenience call)</a:t>
            </a:r>
          </a:p>
          <a:p>
            <a:pPr lvl="2"/>
            <a:r>
              <a:rPr lang="en-DE" dirty="0">
                <a:sym typeface="Wingdings" pitchFamily="2" charset="2"/>
              </a:rPr>
              <a:t>Or group caches the process set version it is created from </a:t>
            </a:r>
          </a:p>
          <a:p>
            <a:pPr lvl="2"/>
            <a:r>
              <a:rPr lang="en-DE" b="1" dirty="0">
                <a:sym typeface="Wingdings" pitchFamily="2" charset="2"/>
              </a:rPr>
              <a:t>C</a:t>
            </a:r>
            <a:r>
              <a:rPr lang="en-US" b="1" dirty="0">
                <a:sym typeface="Wingdings" pitchFamily="2" charset="2"/>
              </a:rPr>
              <a:t>o</a:t>
            </a:r>
            <a:r>
              <a:rPr lang="en-DE" b="1" dirty="0">
                <a:sym typeface="Wingdings" pitchFamily="2" charset="2"/>
              </a:rPr>
              <a:t>mmFromGroup fails if the groups came from different versions</a:t>
            </a:r>
          </a:p>
          <a:p>
            <a:pPr lvl="1"/>
            <a:r>
              <a:rPr lang="en-DE" dirty="0">
                <a:sym typeface="Wingdings" pitchFamily="2" charset="2"/>
              </a:rPr>
              <a:t>Alternative: set name level: consistent level</a:t>
            </a:r>
          </a:p>
          <a:p>
            <a:pPr lvl="1"/>
            <a:r>
              <a:rPr lang="en-DE" dirty="0">
                <a:sym typeface="Wingdings" pitchFamily="2" charset="2"/>
              </a:rPr>
              <a:t>Important: this function (comm or setname level) needs to be non-local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167404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71B87-02E9-A143-93A5-BC3A2FBFC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Discussion Point – “shifting” sets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17BB88-4011-5949-A6C5-BFDB2A347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528578"/>
            <a:ext cx="8890000" cy="4864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BF98A2-C3C8-1F41-A9C0-A4BBD394281B}"/>
              </a:ext>
            </a:extLst>
          </p:cNvPr>
          <p:cNvSpPr txBox="1"/>
          <p:nvPr/>
        </p:nvSpPr>
        <p:spPr>
          <a:xfrm>
            <a:off x="531628" y="5050465"/>
            <a:ext cx="913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ADD</a:t>
            </a:r>
            <a:br>
              <a:rPr lang="en-DE" dirty="0"/>
            </a:br>
            <a:r>
              <a:rPr lang="en-DE" dirty="0"/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1047913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Fixed </a:t>
            </a:r>
            <a:r>
              <a:rPr lang="de-DE" dirty="0" err="1"/>
              <a:t>Bubbles</a:t>
            </a:r>
            <a:r>
              <a:rPr lang="de-DE" dirty="0"/>
              <a:t> Model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123614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1272092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38B957F-01EA-A947-B30E-37301263CC07}"/>
              </a:ext>
            </a:extLst>
          </p:cNvPr>
          <p:cNvSpPr/>
          <p:nvPr/>
        </p:nvSpPr>
        <p:spPr>
          <a:xfrm>
            <a:off x="6278765" y="4138611"/>
            <a:ext cx="1287333" cy="7313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3902148"/>
            <a:ext cx="1712259" cy="2218953"/>
          </a:xfrm>
          <a:prstGeom prst="roundRect">
            <a:avLst/>
          </a:prstGeom>
          <a:noFill/>
          <a:ln w="7620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CB1E83-67DC-6B48-AA83-48BF8C3EC2B2}"/>
              </a:ext>
            </a:extLst>
          </p:cNvPr>
          <p:cNvSpPr/>
          <p:nvPr/>
        </p:nvSpPr>
        <p:spPr>
          <a:xfrm>
            <a:off x="6278764" y="5257969"/>
            <a:ext cx="328000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B5793B-B999-4D4C-A2C3-785C8BF6E74B}"/>
              </a:ext>
            </a:extLst>
          </p:cNvPr>
          <p:cNvSpPr/>
          <p:nvPr/>
        </p:nvSpPr>
        <p:spPr>
          <a:xfrm>
            <a:off x="6278764" y="5220673"/>
            <a:ext cx="1287333" cy="7313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F2E55-D4A8-B445-B6D1-F129FA9625AD}"/>
              </a:ext>
            </a:extLst>
          </p:cNvPr>
          <p:cNvSpPr txBox="1"/>
          <p:nvPr/>
        </p:nvSpPr>
        <p:spPr>
          <a:xfrm>
            <a:off x="6390329" y="488863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E78433-84A6-3F47-9444-7688EBA5D5FD}"/>
              </a:ext>
            </a:extLst>
          </p:cNvPr>
          <p:cNvSpPr/>
          <p:nvPr/>
        </p:nvSpPr>
        <p:spPr>
          <a:xfrm>
            <a:off x="10207096" y="4144604"/>
            <a:ext cx="127639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D0D812F-67F5-164D-95E8-3F0B8A57435E}"/>
              </a:ext>
            </a:extLst>
          </p:cNvPr>
          <p:cNvSpPr/>
          <p:nvPr/>
        </p:nvSpPr>
        <p:spPr>
          <a:xfrm>
            <a:off x="10196158" y="412595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488059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030622-7E08-4B4E-8AD9-33BAF5C3CB5F}"/>
              </a:ext>
            </a:extLst>
          </p:cNvPr>
          <p:cNvSpPr/>
          <p:nvPr/>
        </p:nvSpPr>
        <p:spPr>
          <a:xfrm>
            <a:off x="10196157" y="5245313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5370F94-19E5-3F46-B235-56A065217352}"/>
              </a:ext>
            </a:extLst>
          </p:cNvPr>
          <p:cNvSpPr/>
          <p:nvPr/>
        </p:nvSpPr>
        <p:spPr>
          <a:xfrm>
            <a:off x="10196157" y="5208017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4‘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D4CFDB-B827-B943-9204-275A95A2F9E9}"/>
              </a:ext>
            </a:extLst>
          </p:cNvPr>
          <p:cNvSpPr txBox="1"/>
          <p:nvPr/>
        </p:nvSpPr>
        <p:spPr>
          <a:xfrm>
            <a:off x="10307722" y="487598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14414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br>
              <a:rPr lang="de-DE" dirty="0"/>
            </a:br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</p:txBody>
      </p:sp>
      <p:sp>
        <p:nvSpPr>
          <p:cNvPr id="73" name="Notched Right Arrow 72">
            <a:extLst>
              <a:ext uri="{FF2B5EF4-FFF2-40B4-BE49-F238E27FC236}">
                <a16:creationId xmlns:a16="http://schemas.microsoft.com/office/drawing/2014/main" id="{4E3129ED-5902-1C4E-B1E5-277F3C20872F}"/>
              </a:ext>
            </a:extLst>
          </p:cNvPr>
          <p:cNvSpPr/>
          <p:nvPr/>
        </p:nvSpPr>
        <p:spPr>
          <a:xfrm>
            <a:off x="4025199" y="5370502"/>
            <a:ext cx="2365130" cy="581548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46976F-82AF-214A-82FB-4E9EC4F965F3}"/>
              </a:ext>
            </a:extLst>
          </p:cNvPr>
          <p:cNvSpPr txBox="1"/>
          <p:nvPr/>
        </p:nvSpPr>
        <p:spPr>
          <a:xfrm>
            <a:off x="3882542" y="5881163"/>
            <a:ext cx="590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Create </a:t>
            </a:r>
            <a:r>
              <a:rPr lang="de-DE" dirty="0" err="1"/>
              <a:t>new</a:t>
            </a:r>
            <a:r>
              <a:rPr lang="de-DE" dirty="0"/>
              <a:t> MPI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user</a:t>
            </a:r>
            <a:r>
              <a:rPr lang="de-DE" b="1" dirty="0">
                <a:solidFill>
                  <a:srgbClr val="C00000"/>
                </a:solidFill>
              </a:rPr>
              <a:t> must </a:t>
            </a:r>
            <a:r>
              <a:rPr lang="de-DE" b="1" dirty="0" err="1">
                <a:solidFill>
                  <a:srgbClr val="C00000"/>
                </a:solidFill>
              </a:rPr>
              <a:t>initialize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and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late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start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which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use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89578C-64D6-7340-ABAD-E2E808841FCB}"/>
              </a:ext>
            </a:extLst>
          </p:cNvPr>
          <p:cNvSpPr txBox="1"/>
          <p:nvPr/>
        </p:nvSpPr>
        <p:spPr>
          <a:xfrm>
            <a:off x="10327066" y="1498466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C9F491-D3B7-2643-B3F1-8061D0B1975B}"/>
              </a:ext>
            </a:extLst>
          </p:cNvPr>
          <p:cNvSpPr txBox="1"/>
          <p:nvPr/>
        </p:nvSpPr>
        <p:spPr>
          <a:xfrm>
            <a:off x="10327066" y="2638633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DDCA72-7316-DE41-8C43-F94AE0AB0F18}"/>
              </a:ext>
            </a:extLst>
          </p:cNvPr>
          <p:cNvSpPr txBox="1"/>
          <p:nvPr/>
        </p:nvSpPr>
        <p:spPr>
          <a:xfrm>
            <a:off x="10327066" y="3778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920CC-6A00-CF48-9F7C-39A6DD4F5FA5}"/>
              </a:ext>
            </a:extLst>
          </p:cNvPr>
          <p:cNvSpPr txBox="1"/>
          <p:nvPr/>
        </p:nvSpPr>
        <p:spPr>
          <a:xfrm>
            <a:off x="6831106" y="53814"/>
            <a:ext cx="531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runtime</a:t>
            </a:r>
            <a:r>
              <a:rPr lang="de-DE" dirty="0"/>
              <a:t>/</a:t>
            </a:r>
            <a:r>
              <a:rPr lang="de-DE" dirty="0" err="1"/>
              <a:t>res.man</a:t>
            </a:r>
            <a:r>
              <a:rPr lang="de-DE" dirty="0"/>
              <a:t>.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consensus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5AE5B1-8024-AA44-9996-02C8ED9348EC}"/>
              </a:ext>
            </a:extLst>
          </p:cNvPr>
          <p:cNvSpPr txBox="1"/>
          <p:nvPr/>
        </p:nvSpPr>
        <p:spPr>
          <a:xfrm>
            <a:off x="796101" y="987958"/>
            <a:ext cx="2821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New </a:t>
            </a:r>
            <a:r>
              <a:rPr lang="de-DE" dirty="0" err="1"/>
              <a:t>Scalability</a:t>
            </a:r>
            <a:r>
              <a:rPr lang="de-DE" dirty="0"/>
              <a:t> Information </a:t>
            </a:r>
            <a:br>
              <a:rPr lang="de-DE" dirty="0"/>
            </a:b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available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16B15-8B79-1F42-95DD-D1B78F936725}"/>
              </a:ext>
            </a:extLst>
          </p:cNvPr>
          <p:cNvSpPr txBox="1"/>
          <p:nvPr/>
        </p:nvSpPr>
        <p:spPr>
          <a:xfrm>
            <a:off x="2412935" y="416724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RM </a:t>
            </a:r>
            <a:r>
              <a:rPr lang="de-DE" dirty="0" err="1"/>
              <a:t>decides</a:t>
            </a:r>
            <a:endParaRPr lang="de-DE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274B1-08CE-6A40-B5A0-59565562C688}"/>
              </a:ext>
            </a:extLst>
          </p:cNvPr>
          <p:cNvCxnSpPr/>
          <p:nvPr/>
        </p:nvCxnSpPr>
        <p:spPr>
          <a:xfrm>
            <a:off x="2438491" y="1634289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E89733A-6E63-4E46-90B0-F1BA092C7874}"/>
              </a:ext>
            </a:extLst>
          </p:cNvPr>
          <p:cNvSpPr txBox="1"/>
          <p:nvPr/>
        </p:nvSpPr>
        <p:spPr>
          <a:xfrm>
            <a:off x="2213885" y="2518132"/>
            <a:ext cx="2032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App </a:t>
            </a:r>
            <a:r>
              <a:rPr lang="de-DE" dirty="0" err="1"/>
              <a:t>provides</a:t>
            </a:r>
            <a:r>
              <a:rPr lang="de-DE" dirty="0"/>
              <a:t> </a:t>
            </a:r>
            <a:r>
              <a:rPr lang="de-DE" dirty="0" err="1"/>
              <a:t>either</a:t>
            </a:r>
            <a:br>
              <a:rPr lang="de-DE" dirty="0"/>
            </a:b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request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indicator</a:t>
            </a:r>
            <a:endParaRPr lang="de-DE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89EFB76-3D1C-4D41-A550-ACBBB89BA859}"/>
              </a:ext>
            </a:extLst>
          </p:cNvPr>
          <p:cNvCxnSpPr/>
          <p:nvPr/>
        </p:nvCxnSpPr>
        <p:spPr>
          <a:xfrm>
            <a:off x="2765766" y="3375358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CC2ADF3-D8CD-DD4F-A1A6-B7DA345A368A}"/>
              </a:ext>
            </a:extLst>
          </p:cNvPr>
          <p:cNvCxnSpPr>
            <a:cxnSpLocks/>
          </p:cNvCxnSpPr>
          <p:nvPr/>
        </p:nvCxnSpPr>
        <p:spPr>
          <a:xfrm flipV="1">
            <a:off x="2678524" y="4472997"/>
            <a:ext cx="211347" cy="101321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145E428-B759-EE46-857F-89FA35719270}"/>
              </a:ext>
            </a:extLst>
          </p:cNvPr>
          <p:cNvSpPr/>
          <p:nvPr/>
        </p:nvSpPr>
        <p:spPr>
          <a:xfrm>
            <a:off x="2271019" y="5073707"/>
            <a:ext cx="983970" cy="54739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System State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D8E8B83-8FA2-3B4D-8439-57AD0C78C5BB}"/>
              </a:ext>
            </a:extLst>
          </p:cNvPr>
          <p:cNvCxnSpPr>
            <a:cxnSpLocks/>
          </p:cNvCxnSpPr>
          <p:nvPr/>
        </p:nvCxnSpPr>
        <p:spPr>
          <a:xfrm flipV="1">
            <a:off x="3254989" y="2432689"/>
            <a:ext cx="1232806" cy="179813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5444C3B-273E-E641-AABC-8FBFE5E34E23}"/>
              </a:ext>
            </a:extLst>
          </p:cNvPr>
          <p:cNvSpPr txBox="1"/>
          <p:nvPr/>
        </p:nvSpPr>
        <p:spPr>
          <a:xfrm>
            <a:off x="3622484" y="2963100"/>
            <a:ext cx="134511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Reaction</a:t>
            </a:r>
            <a:r>
              <a:rPr lang="de-DE" sz="1400" dirty="0"/>
              <a:t>:</a:t>
            </a:r>
          </a:p>
          <a:p>
            <a:r>
              <a:rPr lang="de-DE" sz="1400" dirty="0"/>
              <a:t>Callback</a:t>
            </a:r>
          </a:p>
          <a:p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Polling</a:t>
            </a:r>
            <a:br>
              <a:rPr lang="de-DE" sz="1400" dirty="0"/>
            </a:br>
            <a:r>
              <a:rPr lang="de-DE" sz="1400" dirty="0"/>
              <a:t>(</a:t>
            </a:r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both</a:t>
            </a:r>
            <a:r>
              <a:rPr lang="de-DE" sz="1400" dirty="0"/>
              <a:t>)</a:t>
            </a:r>
          </a:p>
          <a:p>
            <a:endParaRPr lang="de-DE" sz="1400" dirty="0"/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MPI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Request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Based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Perhaps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even</a:t>
            </a:r>
            <a:br>
              <a:rPr lang="de-DE" sz="14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Persistent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op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Need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be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able</a:t>
            </a:r>
            <a:endParaRPr lang="de-DE" sz="1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cancel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it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2EAD73-619D-B040-88EF-5EE98304B56F}"/>
              </a:ext>
            </a:extLst>
          </p:cNvPr>
          <p:cNvSpPr txBox="1"/>
          <p:nvPr/>
        </p:nvSpPr>
        <p:spPr>
          <a:xfrm>
            <a:off x="6275994" y="1477678"/>
            <a:ext cx="148592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name</a:t>
            </a:r>
            <a:r>
              <a:rPr lang="de-DE" dirty="0">
                <a:sym typeface="Wingdings" pitchFamily="2" charset="2"/>
              </a:rPr>
              <a:t>?</a:t>
            </a:r>
            <a:endParaRPr lang="de-DE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11A20F5-5B51-F047-A7A6-548BB3FB03D1}"/>
              </a:ext>
            </a:extLst>
          </p:cNvPr>
          <p:cNvCxnSpPr>
            <a:cxnSpLocks/>
          </p:cNvCxnSpPr>
          <p:nvPr/>
        </p:nvCxnSpPr>
        <p:spPr>
          <a:xfrm flipV="1">
            <a:off x="4519755" y="2298957"/>
            <a:ext cx="1806467" cy="21917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ghtning Bolt 22">
            <a:extLst>
              <a:ext uri="{FF2B5EF4-FFF2-40B4-BE49-F238E27FC236}">
                <a16:creationId xmlns:a16="http://schemas.microsoft.com/office/drawing/2014/main" id="{0FDCFF22-C3F8-D24A-B987-8889256A2DF5}"/>
              </a:ext>
            </a:extLst>
          </p:cNvPr>
          <p:cNvSpPr/>
          <p:nvPr/>
        </p:nvSpPr>
        <p:spPr>
          <a:xfrm>
            <a:off x="4273685" y="4180152"/>
            <a:ext cx="463467" cy="507980"/>
          </a:xfrm>
          <a:prstGeom prst="lightningBol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1B1FE-D2BB-2048-B916-7864E23509DC}"/>
              </a:ext>
            </a:extLst>
          </p:cNvPr>
          <p:cNvSpPr txBox="1"/>
          <p:nvPr/>
        </p:nvSpPr>
        <p:spPr>
          <a:xfrm>
            <a:off x="4353654" y="2084820"/>
            <a:ext cx="52931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</a:rPr>
              <a:t>NEED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SYNC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EFBDE6-AD49-4E49-B1CB-0A59004BFE67}"/>
              </a:ext>
            </a:extLst>
          </p:cNvPr>
          <p:cNvSpPr txBox="1"/>
          <p:nvPr/>
        </p:nvSpPr>
        <p:spPr>
          <a:xfrm>
            <a:off x="45002" y="6065829"/>
            <a:ext cx="2816990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Two</a:t>
            </a:r>
            <a:r>
              <a:rPr lang="de-DE" sz="1400" dirty="0"/>
              <a:t>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cases</a:t>
            </a:r>
            <a:r>
              <a:rPr lang="de-DE" sz="1400" dirty="0"/>
              <a:t>: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Sync</a:t>
            </a:r>
            <a:r>
              <a:rPr lang="de-DE" sz="1400" dirty="0"/>
              <a:t>/Iteration </a:t>
            </a:r>
            <a:r>
              <a:rPr lang="de-DE" sz="1400" dirty="0" err="1"/>
              <a:t>based</a:t>
            </a:r>
            <a:r>
              <a:rPr lang="de-DE" sz="1400" dirty="0"/>
              <a:t> (</a:t>
            </a:r>
            <a:r>
              <a:rPr lang="de-DE" sz="1400" dirty="0" err="1"/>
              <a:t>collective</a:t>
            </a:r>
            <a:r>
              <a:rPr lang="de-DE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Async</a:t>
            </a:r>
            <a:r>
              <a:rPr lang="de-DE" sz="1400" dirty="0"/>
              <a:t> </a:t>
            </a:r>
            <a:r>
              <a:rPr lang="de-DE" sz="1400" dirty="0" err="1"/>
              <a:t>tasking</a:t>
            </a:r>
            <a:r>
              <a:rPr lang="de-DE" sz="1400" dirty="0"/>
              <a:t> (</a:t>
            </a:r>
            <a:r>
              <a:rPr lang="de-DE" sz="1400" dirty="0" err="1"/>
              <a:t>local</a:t>
            </a:r>
            <a:r>
              <a:rPr lang="de-DE" sz="1400" dirty="0"/>
              <a:t>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A58FF03-C489-E64A-9DCC-98A29900836B}"/>
              </a:ext>
            </a:extLst>
          </p:cNvPr>
          <p:cNvSpPr/>
          <p:nvPr/>
        </p:nvSpPr>
        <p:spPr>
          <a:xfrm>
            <a:off x="2107108" y="2254581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F05EE8F-7CC5-264E-A5E6-D71779A6B70E}"/>
              </a:ext>
            </a:extLst>
          </p:cNvPr>
          <p:cNvSpPr/>
          <p:nvPr/>
        </p:nvSpPr>
        <p:spPr>
          <a:xfrm>
            <a:off x="4407801" y="3174420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DCAA199-9F44-2448-929F-FAEDBAC9730E}"/>
              </a:ext>
            </a:extLst>
          </p:cNvPr>
          <p:cNvSpPr/>
          <p:nvPr/>
        </p:nvSpPr>
        <p:spPr>
          <a:xfrm>
            <a:off x="8271437" y="529939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1‘‘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4AF2A141-0F3C-4D4F-8B26-2DB79EDE09E6}"/>
              </a:ext>
            </a:extLst>
          </p:cNvPr>
          <p:cNvSpPr/>
          <p:nvPr/>
        </p:nvSpPr>
        <p:spPr>
          <a:xfrm>
            <a:off x="8058972" y="5062935"/>
            <a:ext cx="1712259" cy="2218953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60746CE-1466-2142-B9AA-97F4550C0B6E}"/>
              </a:ext>
            </a:extLst>
          </p:cNvPr>
          <p:cNvSpPr/>
          <p:nvPr/>
        </p:nvSpPr>
        <p:spPr>
          <a:xfrm>
            <a:off x="8271436" y="6381460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2‘‘</a:t>
            </a:r>
          </a:p>
        </p:txBody>
      </p:sp>
    </p:spTree>
    <p:extLst>
      <p:ext uri="{BB962C8B-B14F-4D97-AF65-F5344CB8AC3E}">
        <p14:creationId xmlns:p14="http://schemas.microsoft.com/office/powerpoint/2010/main" val="2262115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Dynamic </a:t>
            </a:r>
            <a:r>
              <a:rPr lang="de-DE" dirty="0" err="1"/>
              <a:t>Bubbles</a:t>
            </a:r>
            <a:r>
              <a:rPr lang="de-DE" dirty="0"/>
              <a:t> Model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3371313" cy="465917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123614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1272092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5458260" y="4142256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CB1E83-67DC-6B48-AA83-48BF8C3EC2B2}"/>
              </a:ext>
            </a:extLst>
          </p:cNvPr>
          <p:cNvSpPr/>
          <p:nvPr/>
        </p:nvSpPr>
        <p:spPr>
          <a:xfrm>
            <a:off x="6278764" y="5257969"/>
            <a:ext cx="328000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B5793B-B999-4D4C-A2C3-785C8BF6E74B}"/>
              </a:ext>
            </a:extLst>
          </p:cNvPr>
          <p:cNvSpPr/>
          <p:nvPr/>
        </p:nvSpPr>
        <p:spPr>
          <a:xfrm>
            <a:off x="6278764" y="5220673"/>
            <a:ext cx="1287333" cy="7313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F2E55-D4A8-B445-B6D1-F129FA9625AD}"/>
              </a:ext>
            </a:extLst>
          </p:cNvPr>
          <p:cNvSpPr txBox="1"/>
          <p:nvPr/>
        </p:nvSpPr>
        <p:spPr>
          <a:xfrm>
            <a:off x="6390329" y="488863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E78433-84A6-3F47-9444-7688EBA5D5FD}"/>
              </a:ext>
            </a:extLst>
          </p:cNvPr>
          <p:cNvSpPr/>
          <p:nvPr/>
        </p:nvSpPr>
        <p:spPr>
          <a:xfrm>
            <a:off x="10207096" y="4144604"/>
            <a:ext cx="127639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D0D812F-67F5-164D-95E8-3F0B8A57435E}"/>
              </a:ext>
            </a:extLst>
          </p:cNvPr>
          <p:cNvSpPr/>
          <p:nvPr/>
        </p:nvSpPr>
        <p:spPr>
          <a:xfrm>
            <a:off x="10196158" y="412595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488059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030622-7E08-4B4E-8AD9-33BAF5C3CB5F}"/>
              </a:ext>
            </a:extLst>
          </p:cNvPr>
          <p:cNvSpPr/>
          <p:nvPr/>
        </p:nvSpPr>
        <p:spPr>
          <a:xfrm>
            <a:off x="10196157" y="5245313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5370F94-19E5-3F46-B235-56A065217352}"/>
              </a:ext>
            </a:extLst>
          </p:cNvPr>
          <p:cNvSpPr/>
          <p:nvPr/>
        </p:nvSpPr>
        <p:spPr>
          <a:xfrm>
            <a:off x="10196157" y="5208017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4‘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D4CFDB-B827-B943-9204-275A95A2F9E9}"/>
              </a:ext>
            </a:extLst>
          </p:cNvPr>
          <p:cNvSpPr txBox="1"/>
          <p:nvPr/>
        </p:nvSpPr>
        <p:spPr>
          <a:xfrm>
            <a:off x="10307722" y="487598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14414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br>
              <a:rPr lang="de-DE" dirty="0"/>
            </a:br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</p:txBody>
      </p:sp>
      <p:sp>
        <p:nvSpPr>
          <p:cNvPr id="73" name="Notched Right Arrow 72">
            <a:extLst>
              <a:ext uri="{FF2B5EF4-FFF2-40B4-BE49-F238E27FC236}">
                <a16:creationId xmlns:a16="http://schemas.microsoft.com/office/drawing/2014/main" id="{4E3129ED-5902-1C4E-B1E5-277F3C20872F}"/>
              </a:ext>
            </a:extLst>
          </p:cNvPr>
          <p:cNvSpPr/>
          <p:nvPr/>
        </p:nvSpPr>
        <p:spPr>
          <a:xfrm>
            <a:off x="4025199" y="5370502"/>
            <a:ext cx="2365130" cy="581548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46976F-82AF-214A-82FB-4E9EC4F965F3}"/>
              </a:ext>
            </a:extLst>
          </p:cNvPr>
          <p:cNvSpPr txBox="1"/>
          <p:nvPr/>
        </p:nvSpPr>
        <p:spPr>
          <a:xfrm>
            <a:off x="3882542" y="5881163"/>
            <a:ext cx="590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Create </a:t>
            </a:r>
            <a:r>
              <a:rPr lang="de-DE" dirty="0" err="1"/>
              <a:t>new</a:t>
            </a:r>
            <a:r>
              <a:rPr lang="de-DE" dirty="0"/>
              <a:t> MPI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user</a:t>
            </a:r>
            <a:r>
              <a:rPr lang="de-DE" b="1" dirty="0">
                <a:solidFill>
                  <a:srgbClr val="C00000"/>
                </a:solidFill>
              </a:rPr>
              <a:t> must </a:t>
            </a:r>
            <a:r>
              <a:rPr lang="de-DE" b="1" dirty="0" err="1">
                <a:solidFill>
                  <a:srgbClr val="C00000"/>
                </a:solidFill>
              </a:rPr>
              <a:t>initialize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and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late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start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which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use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89578C-64D6-7340-ABAD-E2E808841FCB}"/>
              </a:ext>
            </a:extLst>
          </p:cNvPr>
          <p:cNvSpPr txBox="1"/>
          <p:nvPr/>
        </p:nvSpPr>
        <p:spPr>
          <a:xfrm>
            <a:off x="10327066" y="1498466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C9F491-D3B7-2643-B3F1-8061D0B1975B}"/>
              </a:ext>
            </a:extLst>
          </p:cNvPr>
          <p:cNvSpPr txBox="1"/>
          <p:nvPr/>
        </p:nvSpPr>
        <p:spPr>
          <a:xfrm>
            <a:off x="10327066" y="2638633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DDCA72-7316-DE41-8C43-F94AE0AB0F18}"/>
              </a:ext>
            </a:extLst>
          </p:cNvPr>
          <p:cNvSpPr txBox="1"/>
          <p:nvPr/>
        </p:nvSpPr>
        <p:spPr>
          <a:xfrm>
            <a:off x="10327066" y="3778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920CC-6A00-CF48-9F7C-39A6DD4F5FA5}"/>
              </a:ext>
            </a:extLst>
          </p:cNvPr>
          <p:cNvSpPr txBox="1"/>
          <p:nvPr/>
        </p:nvSpPr>
        <p:spPr>
          <a:xfrm>
            <a:off x="6831106" y="53814"/>
            <a:ext cx="531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runtime</a:t>
            </a:r>
            <a:r>
              <a:rPr lang="de-DE" dirty="0"/>
              <a:t>/</a:t>
            </a:r>
            <a:r>
              <a:rPr lang="de-DE" dirty="0" err="1"/>
              <a:t>res.man</a:t>
            </a:r>
            <a:r>
              <a:rPr lang="de-DE" dirty="0"/>
              <a:t>.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consensus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5AE5B1-8024-AA44-9996-02C8ED9348EC}"/>
              </a:ext>
            </a:extLst>
          </p:cNvPr>
          <p:cNvSpPr txBox="1"/>
          <p:nvPr/>
        </p:nvSpPr>
        <p:spPr>
          <a:xfrm>
            <a:off x="796101" y="987958"/>
            <a:ext cx="2821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New </a:t>
            </a:r>
            <a:r>
              <a:rPr lang="de-DE" dirty="0" err="1"/>
              <a:t>Scalability</a:t>
            </a:r>
            <a:r>
              <a:rPr lang="de-DE" dirty="0"/>
              <a:t> Information </a:t>
            </a:r>
            <a:br>
              <a:rPr lang="de-DE" dirty="0"/>
            </a:b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available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16B15-8B79-1F42-95DD-D1B78F936725}"/>
              </a:ext>
            </a:extLst>
          </p:cNvPr>
          <p:cNvSpPr txBox="1"/>
          <p:nvPr/>
        </p:nvSpPr>
        <p:spPr>
          <a:xfrm>
            <a:off x="2412935" y="416724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RM </a:t>
            </a:r>
            <a:r>
              <a:rPr lang="de-DE" dirty="0" err="1"/>
              <a:t>decides</a:t>
            </a:r>
            <a:endParaRPr lang="de-DE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274B1-08CE-6A40-B5A0-59565562C688}"/>
              </a:ext>
            </a:extLst>
          </p:cNvPr>
          <p:cNvCxnSpPr/>
          <p:nvPr/>
        </p:nvCxnSpPr>
        <p:spPr>
          <a:xfrm>
            <a:off x="2438491" y="1634289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E89733A-6E63-4E46-90B0-F1BA092C7874}"/>
              </a:ext>
            </a:extLst>
          </p:cNvPr>
          <p:cNvSpPr txBox="1"/>
          <p:nvPr/>
        </p:nvSpPr>
        <p:spPr>
          <a:xfrm>
            <a:off x="2213885" y="2518132"/>
            <a:ext cx="2032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App </a:t>
            </a:r>
            <a:r>
              <a:rPr lang="de-DE" dirty="0" err="1"/>
              <a:t>provides</a:t>
            </a:r>
            <a:r>
              <a:rPr lang="de-DE" dirty="0"/>
              <a:t> </a:t>
            </a:r>
            <a:r>
              <a:rPr lang="de-DE" dirty="0" err="1"/>
              <a:t>either</a:t>
            </a:r>
            <a:br>
              <a:rPr lang="de-DE" dirty="0"/>
            </a:b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request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indicator</a:t>
            </a:r>
            <a:endParaRPr lang="de-DE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89EFB76-3D1C-4D41-A550-ACBBB89BA859}"/>
              </a:ext>
            </a:extLst>
          </p:cNvPr>
          <p:cNvCxnSpPr/>
          <p:nvPr/>
        </p:nvCxnSpPr>
        <p:spPr>
          <a:xfrm>
            <a:off x="2765766" y="3375358"/>
            <a:ext cx="248210" cy="9133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CC2ADF3-D8CD-DD4F-A1A6-B7DA345A368A}"/>
              </a:ext>
            </a:extLst>
          </p:cNvPr>
          <p:cNvCxnSpPr>
            <a:cxnSpLocks/>
          </p:cNvCxnSpPr>
          <p:nvPr/>
        </p:nvCxnSpPr>
        <p:spPr>
          <a:xfrm flipV="1">
            <a:off x="2678524" y="4472997"/>
            <a:ext cx="211347" cy="101321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145E428-B759-EE46-857F-89FA35719270}"/>
              </a:ext>
            </a:extLst>
          </p:cNvPr>
          <p:cNvSpPr/>
          <p:nvPr/>
        </p:nvSpPr>
        <p:spPr>
          <a:xfrm>
            <a:off x="2271019" y="5073707"/>
            <a:ext cx="983970" cy="54739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System State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D8E8B83-8FA2-3B4D-8439-57AD0C78C5BB}"/>
              </a:ext>
            </a:extLst>
          </p:cNvPr>
          <p:cNvCxnSpPr>
            <a:cxnSpLocks/>
          </p:cNvCxnSpPr>
          <p:nvPr/>
        </p:nvCxnSpPr>
        <p:spPr>
          <a:xfrm flipV="1">
            <a:off x="3254989" y="2432689"/>
            <a:ext cx="1232806" cy="179813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5444C3B-273E-E641-AABC-8FBFE5E34E23}"/>
              </a:ext>
            </a:extLst>
          </p:cNvPr>
          <p:cNvSpPr txBox="1"/>
          <p:nvPr/>
        </p:nvSpPr>
        <p:spPr>
          <a:xfrm>
            <a:off x="3622484" y="2963100"/>
            <a:ext cx="134511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Reaction</a:t>
            </a:r>
            <a:r>
              <a:rPr lang="de-DE" sz="1400" dirty="0"/>
              <a:t>:</a:t>
            </a:r>
          </a:p>
          <a:p>
            <a:r>
              <a:rPr lang="de-DE" sz="1400" dirty="0"/>
              <a:t>Callback</a:t>
            </a:r>
          </a:p>
          <a:p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Polling</a:t>
            </a:r>
            <a:br>
              <a:rPr lang="de-DE" sz="1400" dirty="0"/>
            </a:br>
            <a:r>
              <a:rPr lang="de-DE" sz="1400" dirty="0"/>
              <a:t>(</a:t>
            </a:r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both</a:t>
            </a:r>
            <a:r>
              <a:rPr lang="de-DE" sz="1400" dirty="0"/>
              <a:t>)</a:t>
            </a:r>
          </a:p>
          <a:p>
            <a:endParaRPr lang="de-DE" sz="1400" dirty="0"/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MPI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Request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Based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Perhaps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even</a:t>
            </a:r>
            <a:br>
              <a:rPr lang="de-DE" sz="14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Persistent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op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Need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be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able</a:t>
            </a:r>
            <a:endParaRPr lang="de-DE" sz="1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to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cancel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75000"/>
                  </a:schemeClr>
                </a:solidFill>
              </a:rPr>
              <a:t>it</a:t>
            </a: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2EAD73-619D-B040-88EF-5EE98304B56F}"/>
              </a:ext>
            </a:extLst>
          </p:cNvPr>
          <p:cNvSpPr txBox="1"/>
          <p:nvPr/>
        </p:nvSpPr>
        <p:spPr>
          <a:xfrm>
            <a:off x="6275994" y="1477678"/>
            <a:ext cx="148592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name</a:t>
            </a:r>
            <a:r>
              <a:rPr lang="de-DE" dirty="0">
                <a:sym typeface="Wingdings" pitchFamily="2" charset="2"/>
              </a:rPr>
              <a:t>?</a:t>
            </a:r>
            <a:endParaRPr lang="de-DE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11A20F5-5B51-F047-A7A6-548BB3FB03D1}"/>
              </a:ext>
            </a:extLst>
          </p:cNvPr>
          <p:cNvCxnSpPr>
            <a:cxnSpLocks/>
          </p:cNvCxnSpPr>
          <p:nvPr/>
        </p:nvCxnSpPr>
        <p:spPr>
          <a:xfrm flipV="1">
            <a:off x="4519755" y="2298957"/>
            <a:ext cx="1806467" cy="21917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ghtning Bolt 22">
            <a:extLst>
              <a:ext uri="{FF2B5EF4-FFF2-40B4-BE49-F238E27FC236}">
                <a16:creationId xmlns:a16="http://schemas.microsoft.com/office/drawing/2014/main" id="{0FDCFF22-C3F8-D24A-B987-8889256A2DF5}"/>
              </a:ext>
            </a:extLst>
          </p:cNvPr>
          <p:cNvSpPr/>
          <p:nvPr/>
        </p:nvSpPr>
        <p:spPr>
          <a:xfrm>
            <a:off x="4273685" y="4180152"/>
            <a:ext cx="463467" cy="507980"/>
          </a:xfrm>
          <a:prstGeom prst="lightningBol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1B1FE-D2BB-2048-B916-7864E23509DC}"/>
              </a:ext>
            </a:extLst>
          </p:cNvPr>
          <p:cNvSpPr txBox="1"/>
          <p:nvPr/>
        </p:nvSpPr>
        <p:spPr>
          <a:xfrm>
            <a:off x="4353654" y="2084820"/>
            <a:ext cx="52931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</a:rPr>
              <a:t>NEED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SYNC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EFBDE6-AD49-4E49-B1CB-0A59004BFE67}"/>
              </a:ext>
            </a:extLst>
          </p:cNvPr>
          <p:cNvSpPr txBox="1"/>
          <p:nvPr/>
        </p:nvSpPr>
        <p:spPr>
          <a:xfrm>
            <a:off x="45002" y="6065829"/>
            <a:ext cx="2816990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400" dirty="0" err="1"/>
              <a:t>Two</a:t>
            </a:r>
            <a:r>
              <a:rPr lang="de-DE" sz="1400" dirty="0"/>
              <a:t>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cases</a:t>
            </a:r>
            <a:r>
              <a:rPr lang="de-DE" sz="1400" dirty="0"/>
              <a:t>: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Sync</a:t>
            </a:r>
            <a:r>
              <a:rPr lang="de-DE" sz="1400" dirty="0"/>
              <a:t>/Iteration </a:t>
            </a:r>
            <a:r>
              <a:rPr lang="de-DE" sz="1400" dirty="0" err="1"/>
              <a:t>based</a:t>
            </a:r>
            <a:r>
              <a:rPr lang="de-DE" sz="1400" dirty="0"/>
              <a:t> (</a:t>
            </a:r>
            <a:r>
              <a:rPr lang="de-DE" sz="1400" dirty="0" err="1"/>
              <a:t>collective</a:t>
            </a:r>
            <a:r>
              <a:rPr lang="de-DE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sz="1400" dirty="0" err="1"/>
              <a:t>Async</a:t>
            </a:r>
            <a:r>
              <a:rPr lang="de-DE" sz="1400" dirty="0"/>
              <a:t> </a:t>
            </a:r>
            <a:r>
              <a:rPr lang="de-DE" sz="1400" dirty="0" err="1"/>
              <a:t>tasking</a:t>
            </a:r>
            <a:r>
              <a:rPr lang="de-DE" sz="1400" dirty="0"/>
              <a:t> (</a:t>
            </a:r>
            <a:r>
              <a:rPr lang="de-DE" sz="1400" dirty="0" err="1"/>
              <a:t>local</a:t>
            </a:r>
            <a:r>
              <a:rPr lang="de-DE" sz="1400" dirty="0"/>
              <a:t>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A58FF03-C489-E64A-9DCC-98A29900836B}"/>
              </a:ext>
            </a:extLst>
          </p:cNvPr>
          <p:cNvSpPr/>
          <p:nvPr/>
        </p:nvSpPr>
        <p:spPr>
          <a:xfrm>
            <a:off x="2107108" y="2254581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F05EE8F-7CC5-264E-A5E6-D71779A6B70E}"/>
              </a:ext>
            </a:extLst>
          </p:cNvPr>
          <p:cNvSpPr/>
          <p:nvPr/>
        </p:nvSpPr>
        <p:spPr>
          <a:xfrm>
            <a:off x="4407801" y="3174420"/>
            <a:ext cx="370805" cy="36848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DCAA199-9F44-2448-929F-FAEDBAC9730E}"/>
              </a:ext>
            </a:extLst>
          </p:cNvPr>
          <p:cNvSpPr/>
          <p:nvPr/>
        </p:nvSpPr>
        <p:spPr>
          <a:xfrm>
            <a:off x="8271437" y="529939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1‘‘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4AF2A141-0F3C-4D4F-8B26-2DB79EDE09E6}"/>
              </a:ext>
            </a:extLst>
          </p:cNvPr>
          <p:cNvSpPr/>
          <p:nvPr/>
        </p:nvSpPr>
        <p:spPr>
          <a:xfrm>
            <a:off x="8058972" y="5062935"/>
            <a:ext cx="1712259" cy="2218953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60746CE-1466-2142-B9AA-97F4550C0B6E}"/>
              </a:ext>
            </a:extLst>
          </p:cNvPr>
          <p:cNvSpPr/>
          <p:nvPr/>
        </p:nvSpPr>
        <p:spPr>
          <a:xfrm>
            <a:off x="8271436" y="6381460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2‘‘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DD414A30-6AFA-3146-82F5-00197FCDE7F4}"/>
              </a:ext>
            </a:extLst>
          </p:cNvPr>
          <p:cNvSpPr/>
          <p:nvPr/>
        </p:nvSpPr>
        <p:spPr>
          <a:xfrm>
            <a:off x="4519754" y="1632959"/>
            <a:ext cx="1712259" cy="3429199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C9575FB-7FF4-414A-BEF0-1C098B18635E}"/>
              </a:ext>
            </a:extLst>
          </p:cNvPr>
          <p:cNvSpPr/>
          <p:nvPr/>
        </p:nvSpPr>
        <p:spPr>
          <a:xfrm>
            <a:off x="6095825" y="3940932"/>
            <a:ext cx="1712259" cy="2124897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040AD1-4CF5-BF4D-8682-5E74F701054B}"/>
              </a:ext>
            </a:extLst>
          </p:cNvPr>
          <p:cNvSpPr txBox="1"/>
          <p:nvPr/>
        </p:nvSpPr>
        <p:spPr>
          <a:xfrm>
            <a:off x="6575386" y="369041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Comm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3A8DDE6-0B4E-4F47-BFC9-E90A7D0F4772}"/>
              </a:ext>
            </a:extLst>
          </p:cNvPr>
          <p:cNvSpPr txBox="1"/>
          <p:nvPr/>
        </p:nvSpPr>
        <p:spPr>
          <a:xfrm>
            <a:off x="5004193" y="497009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Comm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2E1E7FE0-0DB5-5C47-84A1-099D800B29FC}"/>
              </a:ext>
            </a:extLst>
          </p:cNvPr>
          <p:cNvSpPr/>
          <p:nvPr/>
        </p:nvSpPr>
        <p:spPr>
          <a:xfrm>
            <a:off x="5717801" y="1406650"/>
            <a:ext cx="882970" cy="4877191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0832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2AC5-D849-2B4C-9202-E2328617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A Very Simple Sample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E6AA-907C-4B4E-9CAF-891E9AC0D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 outer loop iterations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-&gt;niters;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Rebalance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rebalance_work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Actual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work(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wr.start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wr.end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27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2AC5-D849-2B4C-9202-E2328617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A Very Simple Sample Code + Boilerplate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E6AA-907C-4B4E-9CAF-891E9AC0D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511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MPI_Session_init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PS= Query Process Set (“World”)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G= Create group(PS)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Comm=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Create_comm_from_group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 outer loop iterations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-&gt;niters;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Rebalance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rebalance_work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Comm);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Actual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work(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wr.start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wr.end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Comm);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673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2AC5-D849-2B4C-9202-E2328617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A Very Simple Sample Code + Boilerplate + Adapt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E6AA-907C-4B4E-9CAF-891E9AC0D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511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MPI_Session_init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PS= Query Process Set (“World”)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G= Create group(PS)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Comm=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Create_comm_from_group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 outer loop iterations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-&gt;niters;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Rebalance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rebalance_work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Comm);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// Actual 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work(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wr.start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wr.end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Comm);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374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C8219B-4A58-3140-A565-1542FC8A8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986" y="309634"/>
            <a:ext cx="9256707" cy="65483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282B9-FC6F-134C-BE70-4D7AEC3E86AF}"/>
              </a:ext>
            </a:extLst>
          </p:cNvPr>
          <p:cNvSpPr txBox="1"/>
          <p:nvPr/>
        </p:nvSpPr>
        <p:spPr>
          <a:xfrm>
            <a:off x="11259879" y="5741582"/>
            <a:ext cx="609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hlinkClick r:id="rId3"/>
              </a:rPr>
              <a:t>LINK</a:t>
            </a:r>
            <a:br>
              <a:rPr lang="en-DE" dirty="0">
                <a:hlinkClick r:id="rId3"/>
              </a:rPr>
            </a:br>
            <a:r>
              <a:rPr lang="en-DE" dirty="0">
                <a:hlinkClick r:id="rId3"/>
              </a:rPr>
              <a:t>TO</a:t>
            </a:r>
            <a:br>
              <a:rPr lang="en-DE" dirty="0">
                <a:hlinkClick r:id="rId3"/>
              </a:rPr>
            </a:br>
            <a:r>
              <a:rPr lang="en-DE" dirty="0">
                <a:hlinkClick r:id="rId3"/>
              </a:rPr>
              <a:t>PDF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643519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EBE6E-03E5-E448-9C5B-E5959DD1C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PMIx has the same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8BAAE-00EA-A04F-88DC-0061478AF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Name-Spaces in PMIx will have the same issues</a:t>
            </a:r>
          </a:p>
          <a:p>
            <a:r>
              <a:rPr lang="en-DE" dirty="0"/>
              <a:t>Options:</a:t>
            </a:r>
          </a:p>
          <a:p>
            <a:pPr lvl="1"/>
            <a:r>
              <a:rPr lang="en-DE" dirty="0"/>
              <a:t>Fences/Epochs</a:t>
            </a:r>
          </a:p>
          <a:p>
            <a:pPr lvl="1"/>
            <a:r>
              <a:rPr lang="en-DE" dirty="0"/>
              <a:t>Exposed to user at t</a:t>
            </a:r>
            <a:r>
              <a:rPr lang="en-US" dirty="0"/>
              <a:t>he</a:t>
            </a:r>
            <a:r>
              <a:rPr lang="en-DE" dirty="0"/>
              <a:t> code level via explicit syncs </a:t>
            </a:r>
          </a:p>
          <a:p>
            <a:pPr lvl="2"/>
            <a:r>
              <a:rPr lang="en-DE" dirty="0"/>
              <a:t>Sync not part of PMI, user would do that</a:t>
            </a:r>
          </a:p>
          <a:p>
            <a:pPr lvl="2"/>
            <a:r>
              <a:rPr lang="en-DE" dirty="0"/>
              <a:t>Still need enough information in t</a:t>
            </a:r>
            <a:r>
              <a:rPr lang="en-US" dirty="0"/>
              <a:t>he</a:t>
            </a:r>
            <a:r>
              <a:rPr lang="en-DE" dirty="0"/>
              <a:t> group name</a:t>
            </a:r>
          </a:p>
        </p:txBody>
      </p:sp>
    </p:spTree>
    <p:extLst>
      <p:ext uri="{BB962C8B-B14F-4D97-AF65-F5344CB8AC3E}">
        <p14:creationId xmlns:p14="http://schemas.microsoft.com/office/powerpoint/2010/main" val="642665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5B0BC-C132-A743-82C8-38DDCA81F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Consensus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New </a:t>
            </a:r>
            <a:r>
              <a:rPr lang="de-DE" dirty="0" err="1"/>
              <a:t>Process</a:t>
            </a:r>
            <a:r>
              <a:rPr lang="de-DE" dirty="0"/>
              <a:t>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AE54B-15B4-D545-A9D9-A5FDCAEA7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540189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runtime</a:t>
            </a:r>
            <a:r>
              <a:rPr lang="de-DE" dirty="0"/>
              <a:t> </a:t>
            </a:r>
            <a:r>
              <a:rPr lang="de-DE" dirty="0" err="1"/>
              <a:t>manager</a:t>
            </a:r>
            <a:r>
              <a:rPr lang="de-DE" dirty="0"/>
              <a:t> like </a:t>
            </a:r>
            <a:r>
              <a:rPr lang="de-DE" dirty="0" err="1"/>
              <a:t>PMIx</a:t>
            </a:r>
            <a:endParaRPr lang="de-DE" dirty="0"/>
          </a:p>
          <a:p>
            <a:pPr lvl="1"/>
            <a:r>
              <a:rPr lang="de-DE" dirty="0" err="1"/>
              <a:t>Ability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query</a:t>
            </a:r>
            <a:r>
              <a:rPr lang="de-DE" dirty="0"/>
              <a:t> all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endParaRPr lang="de-DE" dirty="0"/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frequently</a:t>
            </a:r>
            <a:r>
              <a:rPr lang="de-DE" dirty="0"/>
              <a:t> </a:t>
            </a:r>
            <a:r>
              <a:rPr lang="de-DE" dirty="0" err="1"/>
              <a:t>changing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?</a:t>
            </a:r>
          </a:p>
          <a:p>
            <a:r>
              <a:rPr lang="de-DE" dirty="0"/>
              <a:t>First global </a:t>
            </a: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fail</a:t>
            </a:r>
            <a:r>
              <a:rPr lang="de-DE" dirty="0"/>
              <a:t> (</a:t>
            </a:r>
            <a:r>
              <a:rPr lang="de-DE" dirty="0" err="1"/>
              <a:t>comm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throw</a:t>
            </a:r>
            <a:r>
              <a:rPr lang="de-DE" dirty="0"/>
              <a:t> an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consistent</a:t>
            </a:r>
            <a:endParaRPr lang="de-DE" dirty="0"/>
          </a:p>
          <a:p>
            <a:pPr lvl="1"/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multiple </a:t>
            </a:r>
            <a:r>
              <a:rPr lang="de-DE" dirty="0" err="1"/>
              <a:t>comms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adjusted</a:t>
            </a:r>
            <a:endParaRPr lang="de-DE" dirty="0"/>
          </a:p>
          <a:p>
            <a:pPr lvl="2"/>
            <a:r>
              <a:rPr lang="de-DE" dirty="0"/>
              <a:t>Non </a:t>
            </a:r>
            <a:r>
              <a:rPr lang="de-DE" dirty="0" err="1"/>
              <a:t>atomic</a:t>
            </a:r>
            <a:r>
              <a:rPr lang="de-DE" dirty="0"/>
              <a:t> </a:t>
            </a:r>
            <a:r>
              <a:rPr lang="de-DE" dirty="0" err="1"/>
              <a:t>operations</a:t>
            </a:r>
            <a:endParaRPr lang="de-DE" dirty="0"/>
          </a:p>
          <a:p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return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negotiation</a:t>
            </a:r>
            <a:endParaRPr lang="de-DE" dirty="0"/>
          </a:p>
          <a:p>
            <a:pPr lvl="1"/>
            <a:r>
              <a:rPr lang="de-DE" dirty="0"/>
              <a:t>But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ties</a:t>
            </a:r>
            <a:r>
              <a:rPr lang="de-DE" dirty="0"/>
              <a:t> </a:t>
            </a:r>
            <a:r>
              <a:rPr lang="de-DE" dirty="0" err="1"/>
              <a:t>together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global </a:t>
            </a:r>
            <a:r>
              <a:rPr lang="de-DE" dirty="0" err="1"/>
              <a:t>construct</a:t>
            </a:r>
            <a:endParaRPr lang="de-DE" dirty="0"/>
          </a:p>
          <a:p>
            <a:pPr lvl="1"/>
            <a:r>
              <a:rPr lang="de-DE" dirty="0" err="1"/>
              <a:t>Wanted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sessions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not </a:t>
            </a:r>
            <a:r>
              <a:rPr lang="de-DE" dirty="0" err="1"/>
              <a:t>want</a:t>
            </a:r>
            <a:r>
              <a:rPr lang="de-DE" dirty="0"/>
              <a:t> all </a:t>
            </a:r>
            <a:r>
              <a:rPr lang="de-DE" dirty="0" err="1"/>
              <a:t>resources</a:t>
            </a:r>
            <a:endParaRPr lang="de-DE" dirty="0"/>
          </a:p>
          <a:p>
            <a:pPr lvl="1"/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process</a:t>
            </a:r>
            <a:endParaRPr lang="de-DE" dirty="0"/>
          </a:p>
          <a:p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consensus</a:t>
            </a:r>
            <a:r>
              <a:rPr lang="de-DE" dirty="0"/>
              <a:t>?</a:t>
            </a:r>
          </a:p>
          <a:p>
            <a:pPr lvl="1"/>
            <a:r>
              <a:rPr lang="de-DE" b="1" dirty="0"/>
              <a:t>Pro-</a:t>
            </a:r>
            <a:r>
              <a:rPr lang="de-DE" b="1" dirty="0" err="1"/>
              <a:t>active</a:t>
            </a:r>
            <a:r>
              <a:rPr lang="de-DE" b="1" dirty="0"/>
              <a:t>: </a:t>
            </a:r>
            <a:r>
              <a:rPr lang="de-DE" b="1" dirty="0" err="1"/>
              <a:t>During</a:t>
            </a:r>
            <a:r>
              <a:rPr lang="de-DE" b="1" dirty="0"/>
              <a:t> </a:t>
            </a:r>
            <a:r>
              <a:rPr lang="de-DE" b="1" dirty="0" err="1"/>
              <a:t>negotiations</a:t>
            </a:r>
            <a:r>
              <a:rPr lang="de-DE" b="1" dirty="0"/>
              <a:t> (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then</a:t>
            </a:r>
            <a:r>
              <a:rPr lang="de-DE" b="1" dirty="0"/>
              <a:t> </a:t>
            </a:r>
            <a:r>
              <a:rPr lang="de-DE" b="1" dirty="0" err="1"/>
              <a:t>needs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multiphase</a:t>
            </a:r>
            <a:r>
              <a:rPr lang="de-DE" b="1" dirty="0"/>
              <a:t>)</a:t>
            </a:r>
          </a:p>
          <a:p>
            <a:pPr lvl="2"/>
            <a:r>
              <a:rPr lang="de-DE" dirty="0" err="1"/>
              <a:t>Seems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preference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growing</a:t>
            </a:r>
            <a:r>
              <a:rPr lang="de-DE" dirty="0"/>
              <a:t> / </a:t>
            </a:r>
            <a:r>
              <a:rPr lang="de-DE" dirty="0" err="1"/>
              <a:t>shrinking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 different </a:t>
            </a:r>
            <a:r>
              <a:rPr lang="de-DE" dirty="0" err="1"/>
              <a:t>thing</a:t>
            </a:r>
            <a:endParaRPr lang="de-DE" dirty="0"/>
          </a:p>
          <a:p>
            <a:pPr lvl="1"/>
            <a:r>
              <a:rPr lang="de-DE" dirty="0"/>
              <a:t>Re-</a:t>
            </a:r>
            <a:r>
              <a:rPr lang="de-DE" dirty="0" err="1"/>
              <a:t>active</a:t>
            </a:r>
            <a:r>
              <a:rPr lang="de-DE" dirty="0"/>
              <a:t>: At </a:t>
            </a:r>
            <a:r>
              <a:rPr lang="de-DE" dirty="0" err="1"/>
              <a:t>communicator</a:t>
            </a:r>
            <a:r>
              <a:rPr lang="de-DE" dirty="0"/>
              <a:t>/</a:t>
            </a:r>
            <a:r>
              <a:rPr lang="de-DE" dirty="0" err="1"/>
              <a:t>bubble</a:t>
            </a:r>
            <a:r>
              <a:rPr lang="de-DE" dirty="0"/>
              <a:t> </a:t>
            </a:r>
            <a:r>
              <a:rPr lang="de-DE" dirty="0" err="1"/>
              <a:t>creation</a:t>
            </a:r>
            <a:r>
              <a:rPr lang="de-DE" dirty="0"/>
              <a:t> (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negotations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EFE9C0-2220-5844-9D7C-DE93ACCEF838}"/>
              </a:ext>
            </a:extLst>
          </p:cNvPr>
          <p:cNvSpPr txBox="1"/>
          <p:nvPr/>
        </p:nvSpPr>
        <p:spPr>
          <a:xfrm>
            <a:off x="9083488" y="2931459"/>
            <a:ext cx="28507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Discuss urgency, scalability for resource negotiations, measure of urgency,  scalability useful to a scheduler’s optimizer.  Who defines urgency – policy decision for system use? (8/3/20 discussions)</a:t>
            </a:r>
          </a:p>
        </p:txBody>
      </p:sp>
    </p:spTree>
    <p:extLst>
      <p:ext uri="{BB962C8B-B14F-4D97-AF65-F5344CB8AC3E}">
        <p14:creationId xmlns:p14="http://schemas.microsoft.com/office/powerpoint/2010/main" val="1605992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63A62-F3A3-974D-A1A7-2760EF19E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TBD: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negotations</a:t>
            </a:r>
            <a:r>
              <a:rPr lang="de-DE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1D6C3-77F7-4845-9F3A-9E7EAA53C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561704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/>
              <a:t>Elastic</a:t>
            </a:r>
            <a:r>
              <a:rPr lang="de-DE" dirty="0"/>
              <a:t> MPI </a:t>
            </a:r>
            <a:r>
              <a:rPr lang="de-DE" dirty="0" err="1"/>
              <a:t>took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pro-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plus „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negotations</a:t>
            </a:r>
            <a:r>
              <a:rPr lang="de-DE" dirty="0"/>
              <a:t>“</a:t>
            </a:r>
          </a:p>
          <a:p>
            <a:pPr lvl="1"/>
            <a:r>
              <a:rPr lang="de-DE" dirty="0"/>
              <a:t>All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accepted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on, but </a:t>
            </a:r>
            <a:r>
              <a:rPr lang="de-DE" dirty="0" err="1"/>
              <a:t>consensus</a:t>
            </a:r>
            <a:r>
              <a:rPr lang="de-DE" dirty="0"/>
              <a:t> was trivial</a:t>
            </a:r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an </a:t>
            </a:r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doesn‘t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all</a:t>
            </a:r>
          </a:p>
          <a:p>
            <a:pPr lvl="1"/>
            <a:r>
              <a:rPr lang="de-DE" dirty="0"/>
              <a:t>This </a:t>
            </a:r>
            <a:r>
              <a:rPr lang="de-DE" dirty="0" err="1"/>
              <a:t>may</a:t>
            </a:r>
            <a:r>
              <a:rPr lang="de-DE" dirty="0"/>
              <a:t>/</a:t>
            </a:r>
            <a:r>
              <a:rPr lang="de-DE" dirty="0" err="1"/>
              <a:t>likely</a:t>
            </a:r>
            <a:r>
              <a:rPr lang="de-DE" dirty="0"/>
              <a:t> will turn </a:t>
            </a:r>
            <a:r>
              <a:rPr lang="de-DE" dirty="0" err="1"/>
              <a:t>into</a:t>
            </a:r>
            <a:r>
              <a:rPr lang="de-DE" dirty="0"/>
              <a:t> an iterative </a:t>
            </a:r>
            <a:r>
              <a:rPr lang="de-DE" dirty="0" err="1"/>
              <a:t>way</a:t>
            </a:r>
            <a:endParaRPr lang="de-DE" dirty="0"/>
          </a:p>
          <a:p>
            <a:pPr lvl="1"/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„type“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resources</a:t>
            </a:r>
            <a:endParaRPr lang="de-DE" dirty="0"/>
          </a:p>
          <a:p>
            <a:pPr lvl="1"/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consistent</a:t>
            </a:r>
            <a:r>
              <a:rPr lang="de-DE" dirty="0"/>
              <a:t> „</a:t>
            </a:r>
            <a:r>
              <a:rPr lang="de-DE" dirty="0" err="1"/>
              <a:t>voice</a:t>
            </a:r>
            <a:r>
              <a:rPr lang="de-DE" dirty="0"/>
              <a:t>“?</a:t>
            </a:r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Coercive</a:t>
            </a:r>
            <a:r>
              <a:rPr lang="de-DE" dirty="0"/>
              <a:t> 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sense?</a:t>
            </a:r>
          </a:p>
          <a:p>
            <a:pPr lvl="1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an 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„</a:t>
            </a:r>
            <a:r>
              <a:rPr lang="de-DE" dirty="0" err="1"/>
              <a:t>refuse</a:t>
            </a:r>
            <a:r>
              <a:rPr lang="de-DE" dirty="0"/>
              <a:t>“ </a:t>
            </a:r>
            <a:r>
              <a:rPr lang="de-DE" dirty="0" err="1"/>
              <a:t>resources</a:t>
            </a:r>
            <a:r>
              <a:rPr lang="de-DE" dirty="0"/>
              <a:t>?</a:t>
            </a:r>
          </a:p>
          <a:p>
            <a:pPr lvl="1"/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leave</a:t>
            </a:r>
            <a:r>
              <a:rPr lang="de-DE" dirty="0"/>
              <a:t> extra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hanging</a:t>
            </a:r>
            <a:r>
              <a:rPr lang="de-DE" dirty="0"/>
              <a:t>, but </a:t>
            </a:r>
            <a:r>
              <a:rPr lang="de-DE" dirty="0" err="1"/>
              <a:t>implications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tricky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triggered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either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, </a:t>
            </a:r>
            <a:r>
              <a:rPr lang="de-DE" dirty="0" err="1"/>
              <a:t>though</a:t>
            </a:r>
            <a:endParaRPr lang="de-DE" dirty="0"/>
          </a:p>
          <a:p>
            <a:pPr lvl="1"/>
            <a:r>
              <a:rPr lang="de-DE" dirty="0"/>
              <a:t>I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,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I </a:t>
            </a:r>
            <a:r>
              <a:rPr lang="de-DE" dirty="0" err="1"/>
              <a:t>have</a:t>
            </a:r>
            <a:r>
              <a:rPr lang="de-DE" dirty="0"/>
              <a:t> extra </a:t>
            </a:r>
            <a:r>
              <a:rPr lang="de-DE" dirty="0" err="1"/>
              <a:t>resources</a:t>
            </a:r>
            <a:r>
              <a:rPr lang="de-DE" dirty="0"/>
              <a:t>,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?</a:t>
            </a:r>
          </a:p>
          <a:p>
            <a:pPr lvl="1"/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ones</a:t>
            </a:r>
            <a:r>
              <a:rPr lang="de-DE" dirty="0"/>
              <a:t>?</a:t>
            </a:r>
          </a:p>
          <a:p>
            <a:pPr lvl="2"/>
            <a:r>
              <a:rPr lang="de-DE" dirty="0"/>
              <a:t>Performance (</a:t>
            </a:r>
            <a:r>
              <a:rPr lang="de-DE" dirty="0" err="1"/>
              <a:t>locality</a:t>
            </a:r>
            <a:r>
              <a:rPr lang="de-DE" dirty="0"/>
              <a:t>) / </a:t>
            </a:r>
            <a:r>
              <a:rPr lang="de-DE" dirty="0" err="1"/>
              <a:t>Capability</a:t>
            </a:r>
            <a:r>
              <a:rPr lang="de-DE" dirty="0"/>
              <a:t> (</a:t>
            </a:r>
            <a:r>
              <a:rPr lang="de-DE" dirty="0" err="1"/>
              <a:t>memory</a:t>
            </a:r>
            <a:r>
              <a:rPr lang="de-DE" dirty="0"/>
              <a:t>/Accel.) / Security</a:t>
            </a:r>
          </a:p>
          <a:p>
            <a:pPr lvl="2"/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 –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flexibility</a:t>
            </a:r>
            <a:r>
              <a:rPr lang="de-DE" dirty="0"/>
              <a:t> (</a:t>
            </a:r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probably</a:t>
            </a:r>
            <a:r>
              <a:rPr lang="de-DE" dirty="0"/>
              <a:t> just </a:t>
            </a:r>
            <a:r>
              <a:rPr lang="de-DE" dirty="0" err="1"/>
              <a:t>processes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3001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Growing</a:t>
            </a:r>
            <a:r>
              <a:rPr lang="de-DE" dirty="0"/>
              <a:t> (</a:t>
            </a:r>
            <a:r>
              <a:rPr lang="de-DE" dirty="0" err="1"/>
              <a:t>Selfish</a:t>
            </a:r>
            <a:r>
              <a:rPr lang="de-DE" dirty="0"/>
              <a:t>) – </a:t>
            </a:r>
            <a:r>
              <a:rPr lang="de-DE" dirty="0" err="1"/>
              <a:t>fold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above</a:t>
            </a:r>
            <a:r>
              <a:rPr lang="de-DE" dirty="0"/>
              <a:t>?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38B957F-01EA-A947-B30E-37301263CC07}"/>
              </a:ext>
            </a:extLst>
          </p:cNvPr>
          <p:cNvSpPr/>
          <p:nvPr/>
        </p:nvSpPr>
        <p:spPr>
          <a:xfrm>
            <a:off x="6278765" y="413861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3"/>
            <a:ext cx="1712259" cy="462402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CB1E83-67DC-6B48-AA83-48BF8C3EC2B2}"/>
              </a:ext>
            </a:extLst>
          </p:cNvPr>
          <p:cNvSpPr/>
          <p:nvPr/>
        </p:nvSpPr>
        <p:spPr>
          <a:xfrm>
            <a:off x="6278764" y="5257969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B5793B-B999-4D4C-A2C3-785C8BF6E74B}"/>
              </a:ext>
            </a:extLst>
          </p:cNvPr>
          <p:cNvSpPr/>
          <p:nvPr/>
        </p:nvSpPr>
        <p:spPr>
          <a:xfrm>
            <a:off x="6278764" y="5220673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3F2E55-D4A8-B445-B6D1-F129FA9625AD}"/>
              </a:ext>
            </a:extLst>
          </p:cNvPr>
          <p:cNvSpPr txBox="1"/>
          <p:nvPr/>
        </p:nvSpPr>
        <p:spPr>
          <a:xfrm>
            <a:off x="6390329" y="488863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E78433-84A6-3F47-9444-7688EBA5D5FD}"/>
              </a:ext>
            </a:extLst>
          </p:cNvPr>
          <p:cNvSpPr/>
          <p:nvPr/>
        </p:nvSpPr>
        <p:spPr>
          <a:xfrm>
            <a:off x="10207096" y="4144604"/>
            <a:ext cx="127639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D0D812F-67F5-164D-95E8-3F0B8A57435E}"/>
              </a:ext>
            </a:extLst>
          </p:cNvPr>
          <p:cNvSpPr/>
          <p:nvPr/>
        </p:nvSpPr>
        <p:spPr>
          <a:xfrm>
            <a:off x="10196158" y="412595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488059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030622-7E08-4B4E-8AD9-33BAF5C3CB5F}"/>
              </a:ext>
            </a:extLst>
          </p:cNvPr>
          <p:cNvSpPr/>
          <p:nvPr/>
        </p:nvSpPr>
        <p:spPr>
          <a:xfrm>
            <a:off x="10196157" y="5245313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5370F94-19E5-3F46-B235-56A065217352}"/>
              </a:ext>
            </a:extLst>
          </p:cNvPr>
          <p:cNvSpPr/>
          <p:nvPr/>
        </p:nvSpPr>
        <p:spPr>
          <a:xfrm>
            <a:off x="10196157" y="5208017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D4CFDB-B827-B943-9204-275A95A2F9E9}"/>
              </a:ext>
            </a:extLst>
          </p:cNvPr>
          <p:cNvSpPr txBox="1"/>
          <p:nvPr/>
        </p:nvSpPr>
        <p:spPr>
          <a:xfrm>
            <a:off x="10307722" y="487598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14414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br>
              <a:rPr lang="de-DE" dirty="0"/>
            </a:br>
            <a:r>
              <a:rPr lang="de-DE" dirty="0"/>
              <a:t>all </a:t>
            </a:r>
            <a:r>
              <a:rPr lang="de-DE" dirty="0" err="1"/>
              <a:t>processes</a:t>
            </a:r>
            <a:endParaRPr lang="de-DE" dirty="0"/>
          </a:p>
          <a:p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</p:txBody>
      </p:sp>
      <p:sp>
        <p:nvSpPr>
          <p:cNvPr id="73" name="Notched Right Arrow 72">
            <a:extLst>
              <a:ext uri="{FF2B5EF4-FFF2-40B4-BE49-F238E27FC236}">
                <a16:creationId xmlns:a16="http://schemas.microsoft.com/office/drawing/2014/main" id="{4E3129ED-5902-1C4E-B1E5-277F3C20872F}"/>
              </a:ext>
            </a:extLst>
          </p:cNvPr>
          <p:cNvSpPr/>
          <p:nvPr/>
        </p:nvSpPr>
        <p:spPr>
          <a:xfrm>
            <a:off x="4923431" y="5370502"/>
            <a:ext cx="1466897" cy="581548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46976F-82AF-214A-82FB-4E9EC4F965F3}"/>
              </a:ext>
            </a:extLst>
          </p:cNvPr>
          <p:cNvSpPr txBox="1"/>
          <p:nvPr/>
        </p:nvSpPr>
        <p:spPr>
          <a:xfrm>
            <a:off x="3882542" y="5881163"/>
            <a:ext cx="590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Create </a:t>
            </a:r>
            <a:r>
              <a:rPr lang="de-DE" dirty="0" err="1"/>
              <a:t>new</a:t>
            </a:r>
            <a:r>
              <a:rPr lang="de-DE" dirty="0"/>
              <a:t> MPI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user</a:t>
            </a:r>
            <a:r>
              <a:rPr lang="de-DE" b="1" dirty="0">
                <a:solidFill>
                  <a:srgbClr val="C00000"/>
                </a:solidFill>
              </a:rPr>
              <a:t> must </a:t>
            </a:r>
            <a:r>
              <a:rPr lang="de-DE" b="1" dirty="0" err="1">
                <a:solidFill>
                  <a:srgbClr val="C00000"/>
                </a:solidFill>
              </a:rPr>
              <a:t>initialize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and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late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start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needs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know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which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use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2353444" y="2444682"/>
            <a:ext cx="185935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6"/>
                </a:solidFill>
              </a:rPr>
              <a:t>Request </a:t>
            </a:r>
            <a:r>
              <a:rPr lang="de-DE" b="1" dirty="0" err="1">
                <a:solidFill>
                  <a:schemeClr val="accent6"/>
                </a:solidFill>
              </a:rPr>
              <a:t>new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>
                <a:solidFill>
                  <a:schemeClr val="accent6"/>
                </a:solidFill>
              </a:rPr>
              <a:t>Resources</a:t>
            </a:r>
          </a:p>
          <a:p>
            <a:r>
              <a:rPr lang="de-DE" b="1" dirty="0">
                <a:solidFill>
                  <a:schemeClr val="accent6"/>
                </a:solidFill>
              </a:rPr>
              <a:t>(must block </a:t>
            </a:r>
            <a:br>
              <a:rPr lang="de-DE" b="1" dirty="0">
                <a:solidFill>
                  <a:schemeClr val="accent6"/>
                </a:solidFill>
              </a:rPr>
            </a:br>
            <a:r>
              <a:rPr lang="de-DE" b="1" dirty="0" err="1">
                <a:solidFill>
                  <a:schemeClr val="accent6"/>
                </a:solidFill>
              </a:rPr>
              <a:t>or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fail</a:t>
            </a:r>
            <a:r>
              <a:rPr lang="de-DE" b="1" dirty="0">
                <a:solidFill>
                  <a:schemeClr val="accent6"/>
                </a:solidFill>
              </a:rPr>
              <a:t>/</a:t>
            </a:r>
            <a:r>
              <a:rPr lang="de-DE" b="1" dirty="0" err="1">
                <a:solidFill>
                  <a:schemeClr val="accent6"/>
                </a:solidFill>
              </a:rPr>
              <a:t>timeout</a:t>
            </a:r>
            <a:r>
              <a:rPr lang="de-DE" b="1" dirty="0">
                <a:solidFill>
                  <a:schemeClr val="accent6"/>
                </a:solidFill>
              </a:rPr>
              <a:t> – </a:t>
            </a:r>
            <a:br>
              <a:rPr lang="de-DE" b="1" dirty="0">
                <a:solidFill>
                  <a:schemeClr val="accent6"/>
                </a:solidFill>
              </a:rPr>
            </a:br>
            <a:r>
              <a:rPr lang="de-DE" b="1" dirty="0">
                <a:solidFill>
                  <a:schemeClr val="accent6"/>
                </a:solidFill>
              </a:rPr>
              <a:t>but </a:t>
            </a:r>
            <a:r>
              <a:rPr lang="de-DE" b="1" dirty="0" err="1">
                <a:solidFill>
                  <a:schemeClr val="accent6"/>
                </a:solidFill>
              </a:rPr>
              <a:t>that‘s</a:t>
            </a:r>
            <a:r>
              <a:rPr lang="de-DE" b="1" dirty="0">
                <a:solidFill>
                  <a:schemeClr val="accent6"/>
                </a:solidFill>
              </a:rPr>
              <a:t> not </a:t>
            </a:r>
            <a:r>
              <a:rPr lang="de-DE" b="1" dirty="0" err="1">
                <a:solidFill>
                  <a:schemeClr val="accent6"/>
                </a:solidFill>
              </a:rPr>
              <a:t>the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>
                <a:solidFill>
                  <a:schemeClr val="accent6"/>
                </a:solidFill>
              </a:rPr>
              <a:t>MPI </a:t>
            </a:r>
            <a:r>
              <a:rPr lang="de-DE" b="1" dirty="0" err="1">
                <a:solidFill>
                  <a:schemeClr val="accent6"/>
                </a:solidFill>
              </a:rPr>
              <a:t>way</a:t>
            </a:r>
            <a:r>
              <a:rPr lang="de-DE" b="1" dirty="0">
                <a:solidFill>
                  <a:schemeClr val="accent6"/>
                </a:solidFill>
              </a:rPr>
              <a:t>)</a:t>
            </a:r>
          </a:p>
          <a:p>
            <a:endParaRPr lang="de-DE" dirty="0"/>
          </a:p>
          <a:p>
            <a:r>
              <a:rPr lang="de-DE" b="1" dirty="0">
                <a:solidFill>
                  <a:srgbClr val="C00000"/>
                </a:solidFill>
              </a:rPr>
              <a:t>Need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update</a:t>
            </a:r>
          </a:p>
          <a:p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name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version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89578C-64D6-7340-ABAD-E2E808841FCB}"/>
              </a:ext>
            </a:extLst>
          </p:cNvPr>
          <p:cNvSpPr txBox="1"/>
          <p:nvPr/>
        </p:nvSpPr>
        <p:spPr>
          <a:xfrm>
            <a:off x="10327066" y="1498466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C9F491-D3B7-2643-B3F1-8061D0B1975B}"/>
              </a:ext>
            </a:extLst>
          </p:cNvPr>
          <p:cNvSpPr txBox="1"/>
          <p:nvPr/>
        </p:nvSpPr>
        <p:spPr>
          <a:xfrm>
            <a:off x="10327066" y="2638633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DDCA72-7316-DE41-8C43-F94AE0AB0F18}"/>
              </a:ext>
            </a:extLst>
          </p:cNvPr>
          <p:cNvSpPr txBox="1"/>
          <p:nvPr/>
        </p:nvSpPr>
        <p:spPr>
          <a:xfrm>
            <a:off x="10327066" y="377880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AA439-1108-F14B-8868-BB468D2158DF}"/>
              </a:ext>
            </a:extLst>
          </p:cNvPr>
          <p:cNvSpPr txBox="1"/>
          <p:nvPr/>
        </p:nvSpPr>
        <p:spPr>
          <a:xfrm>
            <a:off x="144180" y="5768669"/>
            <a:ext cx="356520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more</a:t>
            </a:r>
            <a:r>
              <a:rPr lang="de-DE" dirty="0"/>
              <a:t> pro-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negotation</a:t>
            </a:r>
            <a:br>
              <a:rPr lang="de-DE" dirty="0"/>
            </a:b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folded</a:t>
            </a:r>
            <a:r>
              <a:rPr lang="de-DE" dirty="0"/>
              <a:t> in,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reaction</a:t>
            </a:r>
            <a:br>
              <a:rPr lang="de-DE" dirty="0"/>
            </a:br>
            <a:r>
              <a:rPr lang="de-DE" dirty="0" err="1"/>
              <a:t>to</a:t>
            </a:r>
            <a:r>
              <a:rPr lang="de-DE" dirty="0"/>
              <a:t> not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62C71F-F952-8940-9B7F-00B44FB2EFE6}"/>
              </a:ext>
            </a:extLst>
          </p:cNvPr>
          <p:cNvCxnSpPr>
            <a:stCxn id="76" idx="1"/>
            <a:endCxn id="3" idx="0"/>
          </p:cNvCxnSpPr>
          <p:nvPr/>
        </p:nvCxnSpPr>
        <p:spPr>
          <a:xfrm flipH="1">
            <a:off x="1926784" y="4291342"/>
            <a:ext cx="426660" cy="1477327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470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2114E-F6D8-1D4D-8EB3-BBA2CB3F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Request (</a:t>
            </a:r>
            <a:r>
              <a:rPr lang="de-DE" dirty="0" err="1"/>
              <a:t>Selfish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Coop)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Grow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E64D6-0FD9-B64C-B944-1C1B8347B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21855"/>
          </a:xfrm>
        </p:spPr>
        <p:txBody>
          <a:bodyPr>
            <a:normAutofit fontScale="70000" lnSpcReduction="20000"/>
          </a:bodyPr>
          <a:lstStyle/>
          <a:p>
            <a:r>
              <a:rPr lang="de-DE" dirty="0"/>
              <a:t>Request N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negotation</a:t>
            </a:r>
            <a:r>
              <a:rPr lang="de-DE" dirty="0"/>
              <a:t> (</a:t>
            </a:r>
            <a:r>
              <a:rPr lang="de-DE" dirty="0" err="1"/>
              <a:t>Step</a:t>
            </a:r>
            <a:r>
              <a:rPr lang="de-DE" dirty="0"/>
              <a:t> 1: Optional)</a:t>
            </a:r>
          </a:p>
          <a:p>
            <a:pPr lvl="1"/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</a:t>
            </a:r>
            <a:r>
              <a:rPr lang="de-DE" dirty="0" err="1"/>
              <a:t>particular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targeted</a:t>
            </a:r>
            <a:r>
              <a:rPr lang="de-DE" dirty="0"/>
              <a:t> </a:t>
            </a:r>
            <a:r>
              <a:rPr lang="de-DE" dirty="0" err="1"/>
              <a:t>subset</a:t>
            </a:r>
            <a:r>
              <a:rPr lang="de-DE" dirty="0"/>
              <a:t>)</a:t>
            </a:r>
          </a:p>
          <a:p>
            <a:pPr lvl="2"/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depend</a:t>
            </a:r>
            <a:r>
              <a:rPr lang="de-DE" dirty="0"/>
              <a:t> </a:t>
            </a:r>
            <a:r>
              <a:rPr lang="de-DE" dirty="0" err="1"/>
              <a:t>permissions</a:t>
            </a:r>
            <a:r>
              <a:rPr lang="de-DE" dirty="0"/>
              <a:t>, </a:t>
            </a:r>
            <a:r>
              <a:rPr lang="de-DE" dirty="0" err="1"/>
              <a:t>priority</a:t>
            </a:r>
            <a:r>
              <a:rPr lang="de-DE" dirty="0"/>
              <a:t>, </a:t>
            </a:r>
            <a:r>
              <a:rPr lang="de-DE" dirty="0" err="1"/>
              <a:t>owner</a:t>
            </a:r>
            <a:r>
              <a:rPr lang="de-DE" dirty="0"/>
              <a:t>, </a:t>
            </a:r>
            <a:r>
              <a:rPr lang="de-DE" dirty="0" err="1"/>
              <a:t>availability</a:t>
            </a:r>
            <a:endParaRPr lang="de-DE" dirty="0"/>
          </a:p>
          <a:p>
            <a:pPr lvl="2"/>
            <a:r>
              <a:rPr lang="de-DE" dirty="0"/>
              <a:t>Optional: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locality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extra </a:t>
            </a:r>
            <a:r>
              <a:rPr lang="de-DE" dirty="0" err="1"/>
              <a:t>parameter</a:t>
            </a:r>
            <a:endParaRPr lang="de-DE" dirty="0"/>
          </a:p>
          <a:p>
            <a:pPr lvl="2"/>
            <a:r>
              <a:rPr lang="de-DE" dirty="0"/>
              <a:t>Optional: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proximity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extra </a:t>
            </a:r>
            <a:r>
              <a:rPr lang="de-DE" dirty="0" err="1"/>
              <a:t>parameter</a:t>
            </a:r>
            <a:endParaRPr lang="de-DE" dirty="0"/>
          </a:p>
          <a:p>
            <a:pPr lvl="2"/>
            <a:r>
              <a:rPr lang="de-DE" dirty="0"/>
              <a:t>Optional: </a:t>
            </a:r>
            <a:r>
              <a:rPr lang="de-DE" dirty="0" err="1"/>
              <a:t>Allow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oversubscription</a:t>
            </a:r>
            <a:endParaRPr lang="de-DE" dirty="0"/>
          </a:p>
          <a:p>
            <a:pPr lvl="1"/>
            <a:r>
              <a:rPr lang="de-DE" dirty="0" err="1"/>
              <a:t>Answer</a:t>
            </a:r>
            <a:r>
              <a:rPr lang="de-DE" dirty="0"/>
              <a:t>: </a:t>
            </a:r>
          </a:p>
          <a:p>
            <a:pPr lvl="2"/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0, N, 0&lt;i&lt;N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coercive</a:t>
            </a:r>
            <a:endParaRPr lang="de-DE" dirty="0"/>
          </a:p>
          <a:p>
            <a:pPr lvl="2"/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0, N, 0&lt;i&lt;N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coercive</a:t>
            </a:r>
            <a:r>
              <a:rPr lang="de-DE" dirty="0"/>
              <a:t>, but </a:t>
            </a:r>
            <a:r>
              <a:rPr lang="de-DE" dirty="0" err="1"/>
              <a:t>selfish</a:t>
            </a:r>
            <a:endParaRPr lang="de-DE" dirty="0"/>
          </a:p>
          <a:p>
            <a:pPr lvl="2"/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0, N, 0&lt;i&lt;N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selfish</a:t>
            </a:r>
            <a:endParaRPr lang="de-DE" dirty="0"/>
          </a:p>
          <a:p>
            <a:r>
              <a:rPr lang="de-DE" dirty="0" err="1"/>
              <a:t>Accept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 (</a:t>
            </a:r>
            <a:r>
              <a:rPr lang="de-DE" dirty="0" err="1"/>
              <a:t>Step</a:t>
            </a:r>
            <a:r>
              <a:rPr lang="de-DE" dirty="0"/>
              <a:t> 2: </a:t>
            </a:r>
            <a:r>
              <a:rPr lang="de-DE" dirty="0" err="1"/>
              <a:t>Selfish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coop</a:t>
            </a:r>
            <a:r>
              <a:rPr lang="de-DE" dirty="0"/>
              <a:t>, after neg.)</a:t>
            </a:r>
          </a:p>
          <a:p>
            <a:pPr lvl="1"/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accepted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resources</a:t>
            </a:r>
            <a:endParaRPr lang="de-DE" dirty="0"/>
          </a:p>
          <a:p>
            <a:pPr lvl="1"/>
            <a:r>
              <a:rPr lang="de-DE" dirty="0" err="1"/>
              <a:t>Accept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triggers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endParaRPr lang="de-DE" dirty="0"/>
          </a:p>
          <a:p>
            <a:pPr lvl="1"/>
            <a:r>
              <a:rPr lang="de-DE" dirty="0"/>
              <a:t>PROBLEM: </a:t>
            </a:r>
            <a:r>
              <a:rPr lang="de-DE" dirty="0" err="1"/>
              <a:t>races</a:t>
            </a:r>
            <a:endParaRPr lang="de-DE" dirty="0"/>
          </a:p>
          <a:p>
            <a:pPr lvl="1"/>
            <a:r>
              <a:rPr lang="de-DE" dirty="0" err="1"/>
              <a:t>Accept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selfish</a:t>
            </a:r>
            <a:r>
              <a:rPr lang="de-DE" dirty="0"/>
              <a:t> </a:t>
            </a:r>
            <a:r>
              <a:rPr lang="de-DE" dirty="0" err="1"/>
              <a:t>grow</a:t>
            </a:r>
            <a:endParaRPr lang="de-DE" dirty="0"/>
          </a:p>
          <a:p>
            <a:pPr lvl="1"/>
            <a:r>
              <a:rPr lang="de-DE" dirty="0"/>
              <a:t>OR same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„I Commit </a:t>
            </a:r>
            <a:r>
              <a:rPr lang="de-DE" dirty="0" err="1"/>
              <a:t>Flag</a:t>
            </a:r>
            <a:r>
              <a:rPr lang="de-DE" dirty="0"/>
              <a:t>“</a:t>
            </a:r>
          </a:p>
          <a:p>
            <a:r>
              <a:rPr lang="de-DE" b="1" dirty="0">
                <a:solidFill>
                  <a:srgbClr val="C00000"/>
                </a:solidFill>
              </a:rPr>
              <a:t>Return: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name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dirty="0"/>
              <a:t>(?) (</a:t>
            </a:r>
            <a:r>
              <a:rPr lang="de-DE" dirty="0" err="1"/>
              <a:t>Step</a:t>
            </a:r>
            <a:r>
              <a:rPr lang="de-DE" dirty="0"/>
              <a:t> 3)</a:t>
            </a:r>
          </a:p>
          <a:p>
            <a:pPr lvl="1"/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return</a:t>
            </a:r>
            <a:r>
              <a:rPr lang="de-DE" dirty="0"/>
              <a:t> in </a:t>
            </a:r>
            <a:r>
              <a:rPr lang="de-DE" dirty="0" err="1"/>
              <a:t>step</a:t>
            </a:r>
            <a:r>
              <a:rPr lang="de-DE" dirty="0"/>
              <a:t> 1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in </a:t>
            </a:r>
            <a:r>
              <a:rPr lang="de-DE" dirty="0" err="1"/>
              <a:t>step</a:t>
            </a:r>
            <a:r>
              <a:rPr lang="de-DE" dirty="0"/>
              <a:t> 2</a:t>
            </a:r>
          </a:p>
          <a:p>
            <a:pPr lvl="1"/>
            <a:r>
              <a:rPr lang="de-DE" dirty="0"/>
              <a:t>Not a </a:t>
            </a: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reservation</a:t>
            </a:r>
            <a:r>
              <a:rPr lang="de-DE" dirty="0"/>
              <a:t>, but </a:t>
            </a:r>
            <a:r>
              <a:rPr lang="de-DE" dirty="0" err="1"/>
              <a:t>keeps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endParaRPr lang="de-DE" dirty="0"/>
          </a:p>
          <a:p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races</a:t>
            </a:r>
            <a:r>
              <a:rPr lang="de-DE" dirty="0"/>
              <a:t>,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negotiated</a:t>
            </a:r>
            <a:r>
              <a:rPr lang="de-DE" dirty="0"/>
              <a:t> </a:t>
            </a:r>
            <a:r>
              <a:rPr lang="de-DE" dirty="0" err="1"/>
              <a:t>reserv</a:t>
            </a:r>
            <a:r>
              <a:rPr lang="de-DE" dirty="0"/>
              <a:t>. </a:t>
            </a:r>
            <a:r>
              <a:rPr lang="de-DE" dirty="0" err="1"/>
              <a:t>token</a:t>
            </a:r>
            <a:r>
              <a:rPr lang="de-DE" dirty="0"/>
              <a:t> (</a:t>
            </a:r>
            <a:r>
              <a:rPr lang="de-DE" dirty="0" err="1"/>
              <a:t>alike</a:t>
            </a:r>
            <a:r>
              <a:rPr lang="de-DE" dirty="0"/>
              <a:t> MPROBE)</a:t>
            </a:r>
          </a:p>
          <a:p>
            <a:pPr lvl="1"/>
            <a:r>
              <a:rPr lang="de-DE" dirty="0"/>
              <a:t>Timeout?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guaranteed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just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?</a:t>
            </a:r>
          </a:p>
          <a:p>
            <a:pPr lvl="1"/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weeds</a:t>
            </a:r>
            <a:r>
              <a:rPr lang="de-DE" dirty="0"/>
              <a:t>?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500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C27D-0456-E344-83B8-6941DA34A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Notification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grown</a:t>
            </a:r>
            <a:r>
              <a:rPr lang="de-DE" dirty="0"/>
              <a:t> (</a:t>
            </a:r>
            <a:r>
              <a:rPr lang="de-DE" dirty="0" err="1"/>
              <a:t>Coercive</a:t>
            </a:r>
            <a:r>
              <a:rPr lang="de-DE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D5556-D4AB-D741-BC00-C55FFB328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: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task-</a:t>
            </a:r>
            <a:r>
              <a:rPr lang="de-DE" dirty="0" err="1"/>
              <a:t>based</a:t>
            </a:r>
            <a:r>
              <a:rPr lang="de-DE" dirty="0"/>
              <a:t>/-like </a:t>
            </a:r>
            <a:r>
              <a:rPr lang="de-DE" dirty="0" err="1"/>
              <a:t>model</a:t>
            </a:r>
            <a:endParaRPr lang="de-DE" dirty="0"/>
          </a:p>
          <a:p>
            <a:pPr lvl="1"/>
            <a:r>
              <a:rPr lang="de-DE" dirty="0" err="1"/>
              <a:t>Throw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them</a:t>
            </a:r>
            <a:endParaRPr lang="de-DE" dirty="0"/>
          </a:p>
          <a:p>
            <a:pPr lvl="1"/>
            <a:r>
              <a:rPr lang="de-DE" dirty="0"/>
              <a:t>Start a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request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</a:t>
            </a:r>
          </a:p>
          <a:p>
            <a:pPr lvl="1"/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async</a:t>
            </a:r>
            <a:r>
              <a:rPr lang="de-DE" dirty="0"/>
              <a:t> </a:t>
            </a:r>
            <a:r>
              <a:rPr lang="de-DE" dirty="0" err="1"/>
              <a:t>notification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there</a:t>
            </a:r>
            <a:endParaRPr lang="de-DE" dirty="0"/>
          </a:p>
          <a:p>
            <a:pPr lvl="1"/>
            <a:r>
              <a:rPr lang="de-DE" dirty="0"/>
              <a:t>(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sense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Coop/</a:t>
            </a:r>
            <a:r>
              <a:rPr lang="de-DE" dirty="0" err="1"/>
              <a:t>Selfish</a:t>
            </a:r>
            <a:r>
              <a:rPr lang="de-DE" dirty="0"/>
              <a:t> Case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pPr lvl="1"/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light-</a:t>
            </a:r>
            <a:r>
              <a:rPr lang="de-DE" dirty="0" err="1"/>
              <a:t>weight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dynamic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/>
              <a:t>Task = Bubble</a:t>
            </a:r>
          </a:p>
          <a:p>
            <a:pPr lvl="1"/>
            <a:r>
              <a:rPr lang="de-DE" dirty="0" err="1"/>
              <a:t>Growing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above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tearing</a:t>
            </a:r>
            <a:r>
              <a:rPr lang="de-DE" dirty="0"/>
              <a:t> down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recreating</a:t>
            </a:r>
            <a:r>
              <a:rPr lang="de-DE" dirty="0"/>
              <a:t> a </a:t>
            </a:r>
            <a:r>
              <a:rPr lang="de-DE" dirty="0" err="1"/>
              <a:t>bubbles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  <a:p>
            <a:pPr lvl="1"/>
            <a:r>
              <a:rPr lang="de-DE" dirty="0" err="1"/>
              <a:t>Here</a:t>
            </a:r>
            <a:r>
              <a:rPr lang="de-DE" dirty="0"/>
              <a:t>: </a:t>
            </a:r>
            <a:r>
              <a:rPr lang="de-DE" dirty="0" err="1"/>
              <a:t>growing</a:t>
            </a:r>
            <a:r>
              <a:rPr lang="de-DE" dirty="0"/>
              <a:t> =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 -&gt; </a:t>
            </a:r>
            <a:r>
              <a:rPr lang="de-DE" dirty="0" err="1"/>
              <a:t>communication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?</a:t>
            </a:r>
          </a:p>
          <a:p>
            <a:pPr lvl="2"/>
            <a:r>
              <a:rPr lang="de-DE" dirty="0" err="1"/>
              <a:t>Dependencies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 err="1"/>
              <a:t>Synchronous</a:t>
            </a:r>
            <a:r>
              <a:rPr lang="de-DE" dirty="0"/>
              <a:t> / </a:t>
            </a:r>
            <a:r>
              <a:rPr lang="de-DE" dirty="0" err="1"/>
              <a:t>Polling</a:t>
            </a:r>
            <a:endParaRPr lang="de-DE" dirty="0"/>
          </a:p>
          <a:p>
            <a:r>
              <a:rPr lang="de-DE" dirty="0" err="1"/>
              <a:t>Asynchronous</a:t>
            </a:r>
            <a:r>
              <a:rPr lang="de-DE" dirty="0"/>
              <a:t> / Interrupt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MPI_T Events???</a:t>
            </a:r>
          </a:p>
        </p:txBody>
      </p:sp>
    </p:spTree>
    <p:extLst>
      <p:ext uri="{BB962C8B-B14F-4D97-AF65-F5344CB8AC3E}">
        <p14:creationId xmlns:p14="http://schemas.microsoft.com/office/powerpoint/2010/main" val="438344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8FAAA-27AD-6B4E-A2F2-90B2444D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Growing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FCAB4-99F5-C14D-9B55-5E12C1C5B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/>
              <a:t>Intent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replace</a:t>
            </a:r>
            <a:r>
              <a:rPr lang="de-DE" dirty="0"/>
              <a:t> a </a:t>
            </a:r>
            <a:r>
              <a:rPr lang="de-DE" dirty="0" err="1"/>
              <a:t>bubble</a:t>
            </a:r>
            <a:endParaRPr lang="de-DE" dirty="0"/>
          </a:p>
          <a:p>
            <a:pPr lvl="1"/>
            <a:r>
              <a:rPr lang="de-DE" dirty="0" err="1"/>
              <a:t>Negotiate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resources</a:t>
            </a:r>
            <a:endParaRPr lang="de-DE" dirty="0"/>
          </a:p>
          <a:p>
            <a:pPr lvl="2"/>
            <a:r>
              <a:rPr lang="de-DE" dirty="0"/>
              <a:t>New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appears</a:t>
            </a:r>
            <a:r>
              <a:rPr lang="de-DE" dirty="0"/>
              <a:t> on all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  <a:p>
            <a:pPr lvl="2"/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full</a:t>
            </a:r>
            <a:r>
              <a:rPr lang="de-DE" dirty="0"/>
              <a:t> All2All</a:t>
            </a:r>
          </a:p>
          <a:p>
            <a:pPr lvl="1"/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granted</a:t>
            </a:r>
            <a:r>
              <a:rPr lang="de-DE" dirty="0"/>
              <a:t>, </a:t>
            </a:r>
            <a:r>
              <a:rPr lang="de-DE" dirty="0" err="1"/>
              <a:t>delete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, </a:t>
            </a:r>
            <a:r>
              <a:rPr lang="de-DE" dirty="0" err="1"/>
              <a:t>create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superset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 err="1"/>
              <a:t>Intent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 </a:t>
            </a:r>
            <a:r>
              <a:rPr lang="de-DE" dirty="0" err="1"/>
              <a:t>bubble</a:t>
            </a:r>
            <a:endParaRPr lang="de-DE" dirty="0"/>
          </a:p>
          <a:p>
            <a:pPr lvl="1"/>
            <a:r>
              <a:rPr lang="de-DE" dirty="0" err="1"/>
              <a:t>One</a:t>
            </a:r>
            <a:r>
              <a:rPr lang="de-DE" dirty="0"/>
              <a:t>/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communicators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endParaRPr lang="de-DE" dirty="0"/>
          </a:p>
          <a:p>
            <a:pPr lvl="2"/>
            <a:r>
              <a:rPr lang="de-DE" dirty="0"/>
              <a:t>New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appear</a:t>
            </a:r>
            <a:r>
              <a:rPr lang="de-DE" dirty="0"/>
              <a:t> on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processes</a:t>
            </a:r>
            <a:endParaRPr lang="de-DE" dirty="0"/>
          </a:p>
          <a:p>
            <a:pPr lvl="2"/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intermediary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</a:p>
          <a:p>
            <a:pPr lvl="1"/>
            <a:r>
              <a:rPr lang="de-DE" dirty="0" err="1"/>
              <a:t>Implicitly</a:t>
            </a:r>
            <a:r>
              <a:rPr lang="de-DE" dirty="0"/>
              <a:t> </a:t>
            </a:r>
            <a:r>
              <a:rPr lang="de-DE" dirty="0" err="1"/>
              <a:t>grows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bubble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 err="1"/>
              <a:t>Intent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bubble</a:t>
            </a:r>
            <a:endParaRPr lang="de-DE" dirty="0"/>
          </a:p>
          <a:p>
            <a:pPr lvl="1"/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(</a:t>
            </a:r>
            <a:r>
              <a:rPr lang="de-DE" dirty="0" err="1"/>
              <a:t>external</a:t>
            </a:r>
            <a:r>
              <a:rPr lang="de-DE" dirty="0"/>
              <a:t>) </a:t>
            </a:r>
            <a:r>
              <a:rPr lang="de-DE" dirty="0" err="1"/>
              <a:t>bubble</a:t>
            </a:r>
            <a:endParaRPr lang="de-DE" dirty="0"/>
          </a:p>
        </p:txBody>
      </p:sp>
      <p:sp>
        <p:nvSpPr>
          <p:cNvPr id="4" name="Explosion 1 3">
            <a:extLst>
              <a:ext uri="{FF2B5EF4-FFF2-40B4-BE49-F238E27FC236}">
                <a16:creationId xmlns:a16="http://schemas.microsoft.com/office/drawing/2014/main" id="{2D40A047-24D6-8842-B4C1-337740489FB6}"/>
              </a:ext>
            </a:extLst>
          </p:cNvPr>
          <p:cNvSpPr/>
          <p:nvPr/>
        </p:nvSpPr>
        <p:spPr>
          <a:xfrm>
            <a:off x="7992931" y="4927002"/>
            <a:ext cx="4048461" cy="1648626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RESTART </a:t>
            </a:r>
          </a:p>
          <a:p>
            <a:pPr algn="ctr"/>
            <a:r>
              <a:rPr lang="de-DE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882017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B569-8E2F-E941-9552-4CC2E0321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Growing</a:t>
            </a:r>
            <a:r>
              <a:rPr lang="de-DE" dirty="0"/>
              <a:t>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5CD39-D86F-1C44-8351-7B614E4A8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1: </a:t>
            </a:r>
            <a:r>
              <a:rPr lang="de-DE" dirty="0" err="1"/>
              <a:t>Negotiate</a:t>
            </a:r>
            <a:r>
              <a:rPr lang="de-DE" dirty="0"/>
              <a:t> </a:t>
            </a:r>
            <a:r>
              <a:rPr lang="de-DE" dirty="0" err="1"/>
              <a:t>request</a:t>
            </a:r>
            <a:endParaRPr lang="de-DE" dirty="0"/>
          </a:p>
          <a:p>
            <a:r>
              <a:rPr lang="de-DE" dirty="0" err="1"/>
              <a:t>Step</a:t>
            </a:r>
            <a:r>
              <a:rPr lang="de-DE" dirty="0"/>
              <a:t> 2: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request</a:t>
            </a:r>
            <a:endParaRPr lang="de-DE" dirty="0"/>
          </a:p>
          <a:p>
            <a:pPr lvl="1"/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selfish</a:t>
            </a:r>
            <a:endParaRPr lang="de-DE" dirty="0"/>
          </a:p>
          <a:p>
            <a:pPr lvl="1"/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response</a:t>
            </a:r>
            <a:r>
              <a:rPr lang="de-DE" dirty="0"/>
              <a:t> </a:t>
            </a:r>
            <a:r>
              <a:rPr lang="de-DE" dirty="0" err="1"/>
              <a:t>directly</a:t>
            </a:r>
            <a:endParaRPr lang="de-DE" dirty="0"/>
          </a:p>
          <a:p>
            <a:r>
              <a:rPr lang="de-DE" dirty="0" err="1"/>
              <a:t>Step</a:t>
            </a:r>
            <a:r>
              <a:rPr lang="de-DE" dirty="0"/>
              <a:t> 3: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notificaton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there</a:t>
            </a:r>
            <a:endParaRPr lang="de-DE" dirty="0"/>
          </a:p>
          <a:p>
            <a:pPr lvl="1"/>
            <a:r>
              <a:rPr lang="de-DE" dirty="0" err="1"/>
              <a:t>Async</a:t>
            </a:r>
            <a:r>
              <a:rPr lang="de-DE" dirty="0"/>
              <a:t> via </a:t>
            </a:r>
            <a:r>
              <a:rPr lang="de-DE" dirty="0" err="1"/>
              <a:t>callback</a:t>
            </a:r>
            <a:endParaRPr lang="de-DE" dirty="0"/>
          </a:p>
          <a:p>
            <a:pPr lvl="1"/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blocking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completion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non-</a:t>
            </a:r>
            <a:r>
              <a:rPr lang="de-DE" dirty="0" err="1"/>
              <a:t>blocking</a:t>
            </a:r>
            <a:endParaRPr lang="de-DE" dirty="0"/>
          </a:p>
          <a:p>
            <a:pPr lvl="1"/>
            <a:r>
              <a:rPr lang="de-DE" dirty="0"/>
              <a:t>Returns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(in </a:t>
            </a:r>
            <a:r>
              <a:rPr lang="de-DE" dirty="0" err="1"/>
              <a:t>the</a:t>
            </a:r>
            <a:r>
              <a:rPr lang="de-DE" dirty="0"/>
              <a:t> form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5792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Shrinking</a:t>
            </a:r>
            <a:r>
              <a:rPr lang="de-DE" dirty="0"/>
              <a:t> (</a:t>
            </a:r>
            <a:r>
              <a:rPr lang="de-DE" dirty="0" err="1"/>
              <a:t>Cooperative</a:t>
            </a:r>
            <a:r>
              <a:rPr lang="de-DE" dirty="0"/>
              <a:t>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1287332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3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057288" y="2558351"/>
            <a:ext cx="36386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endParaRPr lang="de-DE" dirty="0"/>
          </a:p>
          <a:p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  <a:p>
            <a:r>
              <a:rPr lang="de-DE" dirty="0"/>
              <a:t>Exit </a:t>
            </a:r>
            <a:r>
              <a:rPr lang="de-DE" dirty="0" err="1"/>
              <a:t>process</a:t>
            </a:r>
            <a:r>
              <a:rPr lang="de-DE" dirty="0"/>
              <a:t> 3</a:t>
            </a:r>
          </a:p>
          <a:p>
            <a:r>
              <a:rPr lang="de-DE" dirty="0"/>
              <a:t>(</a:t>
            </a:r>
            <a:r>
              <a:rPr lang="de-DE" dirty="0" err="1"/>
              <a:t>assumes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 on </a:t>
            </a:r>
            <a:r>
              <a:rPr lang="de-DE" dirty="0" err="1"/>
              <a:t>that</a:t>
            </a:r>
            <a:br>
              <a:rPr lang="de-DE" dirty="0"/>
            </a:br>
            <a:r>
              <a:rPr lang="de-DE" dirty="0" err="1"/>
              <a:t>process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programmer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,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include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initial </a:t>
            </a:r>
            <a:r>
              <a:rPr lang="de-DE" dirty="0" err="1"/>
              <a:t>negotation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2353444" y="2444682"/>
            <a:ext cx="180761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chemeClr val="accent6"/>
                </a:solidFill>
              </a:rPr>
              <a:t>Negotiate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new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>
                <a:solidFill>
                  <a:schemeClr val="accent6"/>
                </a:solidFill>
              </a:rPr>
              <a:t>Resources</a:t>
            </a:r>
          </a:p>
          <a:p>
            <a:r>
              <a:rPr lang="de-DE" b="1" dirty="0">
                <a:solidFill>
                  <a:schemeClr val="accent6"/>
                </a:solidFill>
              </a:rPr>
              <a:t>See </a:t>
            </a:r>
            <a:r>
              <a:rPr lang="de-DE" b="1" dirty="0" err="1">
                <a:solidFill>
                  <a:schemeClr val="accent6"/>
                </a:solidFill>
              </a:rPr>
              <a:t>if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you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should</a:t>
            </a:r>
            <a:br>
              <a:rPr lang="de-DE" b="1" dirty="0">
                <a:solidFill>
                  <a:schemeClr val="accent6"/>
                </a:solidFill>
              </a:rPr>
            </a:br>
            <a:r>
              <a:rPr lang="de-DE" b="1" dirty="0" err="1">
                <a:solidFill>
                  <a:schemeClr val="accent6"/>
                </a:solidFill>
              </a:rPr>
              <a:t>shrink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or</a:t>
            </a:r>
            <a:r>
              <a:rPr lang="de-DE" b="1" dirty="0">
                <a:solidFill>
                  <a:schemeClr val="accent6"/>
                </a:solidFill>
              </a:rPr>
              <a:t> not</a:t>
            </a:r>
          </a:p>
          <a:p>
            <a:endParaRPr lang="de-DE" dirty="0"/>
          </a:p>
          <a:p>
            <a:r>
              <a:rPr lang="de-DE" b="1" dirty="0">
                <a:solidFill>
                  <a:srgbClr val="C00000"/>
                </a:solidFill>
              </a:rPr>
              <a:t>Need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update</a:t>
            </a:r>
          </a:p>
          <a:p>
            <a:r>
              <a:rPr lang="de-DE" b="1" dirty="0" err="1">
                <a:solidFill>
                  <a:srgbClr val="C00000"/>
                </a:solidFill>
              </a:rPr>
              <a:t>Process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name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New </a:t>
            </a:r>
            <a:r>
              <a:rPr lang="de-DE" b="1" dirty="0" err="1">
                <a:solidFill>
                  <a:srgbClr val="C00000"/>
                </a:solidFill>
              </a:rPr>
              <a:t>version</a:t>
            </a:r>
            <a:endParaRPr lang="de-DE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17A8B6-BED9-2547-9B2C-A12278630863}"/>
              </a:ext>
            </a:extLst>
          </p:cNvPr>
          <p:cNvSpPr txBox="1"/>
          <p:nvPr/>
        </p:nvSpPr>
        <p:spPr>
          <a:xfrm>
            <a:off x="10376863" y="1488945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9821AA-CA64-0F4C-BACD-657576816D99}"/>
              </a:ext>
            </a:extLst>
          </p:cNvPr>
          <p:cNvSpPr txBox="1"/>
          <p:nvPr/>
        </p:nvSpPr>
        <p:spPr>
          <a:xfrm>
            <a:off x="10376863" y="2629112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490609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Shrinking</a:t>
            </a:r>
            <a:r>
              <a:rPr lang="de-DE" dirty="0"/>
              <a:t> (</a:t>
            </a:r>
            <a:r>
              <a:rPr lang="de-DE" dirty="0" err="1"/>
              <a:t>Selfish</a:t>
            </a:r>
            <a:r>
              <a:rPr lang="de-DE" dirty="0"/>
              <a:t>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1287332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3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88404" y="2444682"/>
            <a:ext cx="3638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Migrate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old</a:t>
            </a:r>
            <a:br>
              <a:rPr lang="de-DE" dirty="0"/>
            </a:br>
            <a:r>
              <a:rPr lang="de-DE" dirty="0"/>
              <a:t>Sessions </a:t>
            </a:r>
            <a:r>
              <a:rPr lang="de-DE" dirty="0" err="1"/>
              <a:t>with</a:t>
            </a:r>
            <a:endParaRPr lang="de-DE" dirty="0"/>
          </a:p>
          <a:p>
            <a:r>
              <a:rPr lang="de-DE" dirty="0"/>
              <a:t>all </a:t>
            </a:r>
            <a:r>
              <a:rPr lang="de-DE" dirty="0" err="1"/>
              <a:t>processes</a:t>
            </a:r>
            <a:br>
              <a:rPr lang="de-DE" dirty="0"/>
            </a:br>
            <a:r>
              <a:rPr lang="de-DE" dirty="0" err="1"/>
              <a:t>present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Exit/Pause </a:t>
            </a:r>
            <a:r>
              <a:rPr lang="de-DE" dirty="0" err="1"/>
              <a:t>process</a:t>
            </a:r>
            <a:r>
              <a:rPr lang="de-DE" dirty="0"/>
              <a:t> 3</a:t>
            </a:r>
          </a:p>
          <a:p>
            <a:r>
              <a:rPr lang="de-DE" dirty="0"/>
              <a:t>(</a:t>
            </a:r>
            <a:r>
              <a:rPr lang="de-DE" dirty="0" err="1"/>
              <a:t>assumes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 on </a:t>
            </a:r>
            <a:r>
              <a:rPr lang="de-DE" dirty="0" err="1"/>
              <a:t>that</a:t>
            </a:r>
            <a:br>
              <a:rPr lang="de-DE" dirty="0"/>
            </a:br>
            <a:r>
              <a:rPr lang="de-DE" dirty="0" err="1"/>
              <a:t>process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programmer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,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include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initial </a:t>
            </a:r>
            <a:r>
              <a:rPr lang="de-DE" dirty="0" err="1"/>
              <a:t>negotation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6371126" y="4107093"/>
            <a:ext cx="157780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6"/>
                </a:solidFill>
              </a:rPr>
              <a:t>„</a:t>
            </a:r>
            <a:r>
              <a:rPr lang="de-DE" b="1" dirty="0" err="1">
                <a:solidFill>
                  <a:schemeClr val="accent6"/>
                </a:solidFill>
              </a:rPr>
              <a:t>Negotiate</a:t>
            </a:r>
            <a:r>
              <a:rPr lang="de-DE" b="1" dirty="0">
                <a:solidFill>
                  <a:schemeClr val="accent6"/>
                </a:solidFill>
              </a:rPr>
              <a:t>“ </a:t>
            </a:r>
            <a:r>
              <a:rPr lang="de-DE" b="1" dirty="0" err="1">
                <a:solidFill>
                  <a:schemeClr val="accent6"/>
                </a:solidFill>
              </a:rPr>
              <a:t>to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 err="1">
                <a:solidFill>
                  <a:schemeClr val="accent6"/>
                </a:solidFill>
              </a:rPr>
              <a:t>give</a:t>
            </a:r>
            <a:r>
              <a:rPr lang="de-DE" b="1" dirty="0">
                <a:solidFill>
                  <a:schemeClr val="accent6"/>
                </a:solidFill>
              </a:rPr>
              <a:t> back</a:t>
            </a:r>
          </a:p>
          <a:p>
            <a:r>
              <a:rPr lang="de-DE" b="1" dirty="0">
                <a:solidFill>
                  <a:schemeClr val="accent6"/>
                </a:solidFill>
              </a:rPr>
              <a:t>Resources</a:t>
            </a:r>
          </a:p>
          <a:p>
            <a:endParaRPr lang="de-DE" b="1" dirty="0">
              <a:solidFill>
                <a:schemeClr val="accent6"/>
              </a:solidFill>
            </a:endParaRPr>
          </a:p>
          <a:p>
            <a:r>
              <a:rPr lang="de-DE" b="1" dirty="0">
                <a:solidFill>
                  <a:schemeClr val="accent6"/>
                </a:solidFill>
              </a:rPr>
              <a:t>But RM will</a:t>
            </a:r>
            <a:br>
              <a:rPr lang="de-DE" b="1" dirty="0">
                <a:solidFill>
                  <a:schemeClr val="accent6"/>
                </a:solidFill>
              </a:rPr>
            </a:br>
            <a:r>
              <a:rPr lang="de-DE" b="1" dirty="0" err="1">
                <a:solidFill>
                  <a:schemeClr val="accent6"/>
                </a:solidFill>
              </a:rPr>
              <a:t>never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say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no</a:t>
            </a:r>
            <a:endParaRPr lang="de-DE" b="1" dirty="0">
              <a:solidFill>
                <a:schemeClr val="accent6"/>
              </a:solidFill>
            </a:endParaRP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17A8B6-BED9-2547-9B2C-A12278630863}"/>
              </a:ext>
            </a:extLst>
          </p:cNvPr>
          <p:cNvSpPr txBox="1"/>
          <p:nvPr/>
        </p:nvSpPr>
        <p:spPr>
          <a:xfrm>
            <a:off x="10376863" y="1488945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9821AA-CA64-0F4C-BACD-657576816D99}"/>
              </a:ext>
            </a:extLst>
          </p:cNvPr>
          <p:cNvSpPr txBox="1"/>
          <p:nvPr/>
        </p:nvSpPr>
        <p:spPr>
          <a:xfrm>
            <a:off x="10376863" y="2629112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718A92-461E-C348-AF64-F90924DA3152}"/>
              </a:ext>
            </a:extLst>
          </p:cNvPr>
          <p:cNvSpPr txBox="1"/>
          <p:nvPr/>
        </p:nvSpPr>
        <p:spPr>
          <a:xfrm>
            <a:off x="2573807" y="2370762"/>
            <a:ext cx="12450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Application</a:t>
            </a:r>
            <a:endParaRPr lang="de-DE" dirty="0"/>
          </a:p>
          <a:p>
            <a:r>
              <a:rPr lang="de-DE" dirty="0" err="1"/>
              <a:t>Decides</a:t>
            </a:r>
            <a:endParaRPr lang="de-DE" dirty="0"/>
          </a:p>
          <a:p>
            <a:r>
              <a:rPr lang="de-DE" dirty="0" err="1"/>
              <a:t>And</a:t>
            </a:r>
            <a:endParaRPr lang="de-DE" dirty="0"/>
          </a:p>
          <a:p>
            <a:r>
              <a:rPr lang="de-DE" dirty="0" err="1"/>
              <a:t>Initiates</a:t>
            </a:r>
            <a:endParaRPr lang="de-DE" dirty="0"/>
          </a:p>
          <a:p>
            <a:r>
              <a:rPr lang="de-DE" dirty="0"/>
              <a:t>The </a:t>
            </a:r>
          </a:p>
          <a:p>
            <a:r>
              <a:rPr lang="de-DE" dirty="0" err="1"/>
              <a:t>Shrink</a:t>
            </a:r>
            <a:endParaRPr lang="de-DE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3403F8-5ADC-8141-B31C-5981773F6804}"/>
              </a:ext>
            </a:extLst>
          </p:cNvPr>
          <p:cNvSpPr txBox="1"/>
          <p:nvPr/>
        </p:nvSpPr>
        <p:spPr>
          <a:xfrm>
            <a:off x="10007736" y="4324340"/>
            <a:ext cx="20199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rgbClr val="C00000"/>
                </a:solidFill>
              </a:rPr>
              <a:t>What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happens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the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process</a:t>
            </a:r>
            <a:endParaRPr lang="de-DE" b="1" dirty="0">
              <a:solidFill>
                <a:srgbClr val="C00000"/>
              </a:solidFill>
            </a:endParaRPr>
          </a:p>
          <a:p>
            <a:r>
              <a:rPr lang="de-DE" b="1" dirty="0">
                <a:solidFill>
                  <a:srgbClr val="C00000"/>
                </a:solidFill>
              </a:rPr>
              <a:t>Set (</a:t>
            </a:r>
            <a:r>
              <a:rPr lang="de-DE" b="1" dirty="0" err="1">
                <a:solidFill>
                  <a:srgbClr val="C00000"/>
                </a:solidFill>
              </a:rPr>
              <a:t>name</a:t>
            </a:r>
            <a:r>
              <a:rPr lang="de-DE" b="1" dirty="0">
                <a:solidFill>
                  <a:srgbClr val="C00000"/>
                </a:solidFill>
              </a:rPr>
              <a:t>/</a:t>
            </a:r>
            <a:r>
              <a:rPr lang="de-DE" b="1" dirty="0" err="1">
                <a:solidFill>
                  <a:srgbClr val="C00000"/>
                </a:solidFill>
              </a:rPr>
              <a:t>version</a:t>
            </a:r>
            <a:r>
              <a:rPr lang="de-DE" b="1" dirty="0">
                <a:solidFill>
                  <a:srgbClr val="C00000"/>
                </a:solidFill>
              </a:rPr>
              <a:t>)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B235F-2755-4944-9B67-9558C3E99BBA}"/>
              </a:ext>
            </a:extLst>
          </p:cNvPr>
          <p:cNvSpPr txBox="1"/>
          <p:nvPr/>
        </p:nvSpPr>
        <p:spPr>
          <a:xfrm>
            <a:off x="5507914" y="5854346"/>
            <a:ext cx="268048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6"/>
                </a:solidFill>
              </a:rPr>
              <a:t>Alternative </a:t>
            </a:r>
            <a:r>
              <a:rPr lang="de-DE" b="1" dirty="0" err="1">
                <a:solidFill>
                  <a:schemeClr val="accent6"/>
                </a:solidFill>
              </a:rPr>
              <a:t>to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  <a:r>
              <a:rPr lang="de-DE" b="1" dirty="0" err="1">
                <a:solidFill>
                  <a:schemeClr val="accent6"/>
                </a:solidFill>
              </a:rPr>
              <a:t>exit</a:t>
            </a:r>
            <a:endParaRPr lang="de-DE" b="1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„</a:t>
            </a:r>
            <a:r>
              <a:rPr lang="de-DE" dirty="0" err="1"/>
              <a:t>Donate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Especially</a:t>
            </a:r>
            <a:r>
              <a:rPr lang="de-DE" dirty="0"/>
              <a:t> in </a:t>
            </a:r>
            <a:r>
              <a:rPr lang="de-DE" dirty="0" err="1"/>
              <a:t>workflows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30160-BA83-D943-A312-43517B6E2D14}"/>
              </a:ext>
            </a:extLst>
          </p:cNvPr>
          <p:cNvSpPr txBox="1"/>
          <p:nvPr/>
        </p:nvSpPr>
        <p:spPr>
          <a:xfrm>
            <a:off x="125138" y="5563022"/>
            <a:ext cx="528200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fit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coopeartive</a:t>
            </a:r>
            <a:r>
              <a:rPr lang="de-DE" dirty="0"/>
              <a:t> </a:t>
            </a:r>
            <a:r>
              <a:rPr lang="de-DE" dirty="0" err="1"/>
              <a:t>threading</a:t>
            </a:r>
            <a:r>
              <a:rPr lang="de-DE" dirty="0"/>
              <a:t> </a:t>
            </a:r>
            <a:r>
              <a:rPr lang="de-DE" dirty="0" err="1"/>
              <a:t>scenario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„pause“ </a:t>
            </a:r>
            <a:r>
              <a:rPr lang="de-DE" dirty="0" err="1"/>
              <a:t>execution</a:t>
            </a:r>
            <a:r>
              <a:rPr lang="de-DE" dirty="0"/>
              <a:t> on a </a:t>
            </a:r>
            <a:r>
              <a:rPr lang="de-DE" dirty="0" err="1"/>
              <a:t>resource</a:t>
            </a:r>
            <a:r>
              <a:rPr lang="de-DE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back </a:t>
            </a:r>
            <a:r>
              <a:rPr lang="de-DE" dirty="0" err="1"/>
              <a:t>later</a:t>
            </a:r>
            <a:r>
              <a:rPr lang="de-DE" dirty="0"/>
              <a:t> in 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(„</a:t>
            </a:r>
            <a:r>
              <a:rPr lang="de-DE" dirty="0" err="1"/>
              <a:t>lending</a:t>
            </a:r>
            <a:r>
              <a:rPr lang="de-DE" dirty="0"/>
              <a:t>“)</a:t>
            </a:r>
          </a:p>
          <a:p>
            <a:r>
              <a:rPr lang="de-DE" dirty="0" err="1"/>
              <a:t>Difference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return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RM </a:t>
            </a:r>
            <a:r>
              <a:rPr lang="de-DE" dirty="0" err="1"/>
              <a:t>or</a:t>
            </a:r>
            <a:r>
              <a:rPr lang="de-DE" dirty="0"/>
              <a:t> pause </a:t>
            </a:r>
            <a:r>
              <a:rPr lang="de-DE" dirty="0" err="1"/>
              <a:t>execution</a:t>
            </a:r>
            <a:r>
              <a:rPr lang="de-DE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F3DAE8-D010-3F40-9C86-6FD13FEC7419}"/>
              </a:ext>
            </a:extLst>
          </p:cNvPr>
          <p:cNvSpPr txBox="1"/>
          <p:nvPr/>
        </p:nvSpPr>
        <p:spPr>
          <a:xfrm>
            <a:off x="5658544" y="74296"/>
            <a:ext cx="6445162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Note: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coercive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reclaim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just </a:t>
            </a:r>
            <a:r>
              <a:rPr lang="de-DE" dirty="0" err="1"/>
              <a:t>paused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283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E7E7-C173-224D-890A-76308181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Pausing</a:t>
            </a:r>
            <a:r>
              <a:rPr lang="de-DE" dirty="0"/>
              <a:t>/</a:t>
            </a:r>
            <a:r>
              <a:rPr lang="de-DE" dirty="0" err="1"/>
              <a:t>Lending</a:t>
            </a:r>
            <a:r>
              <a:rPr lang="de-DE" dirty="0"/>
              <a:t>/Sharing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7D416-9904-7C43-88B3-24069460F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MPI </a:t>
            </a:r>
            <a:r>
              <a:rPr lang="de-DE" dirty="0" err="1"/>
              <a:t>resources</a:t>
            </a:r>
            <a:endParaRPr lang="de-DE" dirty="0"/>
          </a:p>
          <a:p>
            <a:pPr lvl="1"/>
            <a:r>
              <a:rPr lang="de-DE" dirty="0"/>
              <a:t>Do </a:t>
            </a:r>
            <a:r>
              <a:rPr lang="de-DE" dirty="0" err="1"/>
              <a:t>communicators</a:t>
            </a:r>
            <a:r>
              <a:rPr lang="de-DE" dirty="0"/>
              <a:t>, etc. strick </a:t>
            </a:r>
            <a:r>
              <a:rPr lang="de-DE" dirty="0" err="1"/>
              <a:t>around</a:t>
            </a:r>
            <a:r>
              <a:rPr lang="de-DE" dirty="0"/>
              <a:t>?</a:t>
            </a:r>
          </a:p>
          <a:p>
            <a:r>
              <a:rPr lang="de-DE" dirty="0"/>
              <a:t>Separate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shrinking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 </a:t>
            </a:r>
            <a:r>
              <a:rPr lang="de-DE" dirty="0" err="1"/>
              <a:t>ideas</a:t>
            </a:r>
            <a:endParaRPr lang="de-DE" dirty="0"/>
          </a:p>
          <a:p>
            <a:pPr lvl="1"/>
            <a:r>
              <a:rPr lang="de-DE" dirty="0" err="1"/>
              <a:t>Separable</a:t>
            </a:r>
            <a:r>
              <a:rPr lang="de-DE" dirty="0"/>
              <a:t> </a:t>
            </a:r>
            <a:r>
              <a:rPr lang="de-DE" dirty="0" err="1"/>
              <a:t>concepts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 err="1"/>
              <a:t>Lend</a:t>
            </a:r>
            <a:r>
              <a:rPr lang="de-DE" dirty="0"/>
              <a:t> </a:t>
            </a:r>
            <a:r>
              <a:rPr lang="de-DE" dirty="0" err="1"/>
              <a:t>whole</a:t>
            </a:r>
            <a:r>
              <a:rPr lang="de-DE" dirty="0"/>
              <a:t> </a:t>
            </a:r>
            <a:r>
              <a:rPr lang="de-DE" dirty="0" err="1"/>
              <a:t>remainder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bubbles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All but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„</a:t>
            </a:r>
            <a:r>
              <a:rPr lang="de-DE" dirty="0" err="1"/>
              <a:t>remain</a:t>
            </a:r>
            <a:r>
              <a:rPr lang="de-DE" dirty="0"/>
              <a:t> 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bubble</a:t>
            </a:r>
            <a:r>
              <a:rPr lang="de-DE" dirty="0"/>
              <a:t>“</a:t>
            </a:r>
          </a:p>
          <a:p>
            <a:pPr lvl="1"/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things</a:t>
            </a:r>
            <a:endParaRPr lang="de-DE" dirty="0"/>
          </a:p>
          <a:p>
            <a:pPr lvl="1"/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returned</a:t>
            </a:r>
            <a:r>
              <a:rPr lang="de-DE" dirty="0"/>
              <a:t>, </a:t>
            </a:r>
            <a:r>
              <a:rPr lang="de-DE" dirty="0" err="1"/>
              <a:t>bubble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again</a:t>
            </a:r>
            <a:endParaRPr lang="de-DE" dirty="0"/>
          </a:p>
          <a:p>
            <a:r>
              <a:rPr lang="de-DE" dirty="0" err="1"/>
              <a:t>Fits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Howard‘s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Sessions v1 (in ECP)</a:t>
            </a:r>
          </a:p>
          <a:p>
            <a:pPr lvl="1"/>
            <a:r>
              <a:rPr lang="de-DE" dirty="0"/>
              <a:t>„QUO“ </a:t>
            </a:r>
            <a:r>
              <a:rPr lang="de-DE" dirty="0" err="1"/>
              <a:t>example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128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Shrinking</a:t>
            </a:r>
            <a:r>
              <a:rPr lang="de-DE" dirty="0"/>
              <a:t> (</a:t>
            </a:r>
            <a:r>
              <a:rPr lang="de-DE" dirty="0" err="1"/>
              <a:t>Coercive</a:t>
            </a:r>
            <a:r>
              <a:rPr lang="de-DE" dirty="0"/>
              <a:t>) / FT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1287332" cy="694081"/>
          </a:xfrm>
          <a:prstGeom prst="rect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3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248515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64361" y="2581018"/>
            <a:ext cx="3638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Restore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comm</a:t>
            </a:r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bubble</a:t>
            </a:r>
            <a:endParaRPr lang="de-DE" dirty="0"/>
          </a:p>
          <a:p>
            <a:endParaRPr lang="de-DE" dirty="0"/>
          </a:p>
          <a:p>
            <a:r>
              <a:rPr lang="de-DE" b="1" dirty="0" err="1">
                <a:solidFill>
                  <a:srgbClr val="C00000"/>
                </a:solidFill>
              </a:rPr>
              <a:t>Finalize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old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>
                <a:solidFill>
                  <a:srgbClr val="C00000"/>
                </a:solidFill>
              </a:rPr>
              <a:t>Sessions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how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do </a:t>
            </a:r>
            <a:r>
              <a:rPr lang="de-DE" b="1" dirty="0" err="1">
                <a:solidFill>
                  <a:srgbClr val="C00000"/>
                </a:solidFill>
              </a:rPr>
              <a:t>that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with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only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part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</a:p>
          <a:p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the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present</a:t>
            </a:r>
            <a:r>
              <a:rPr lang="de-DE" b="1" dirty="0">
                <a:solidFill>
                  <a:srgbClr val="C00000"/>
                </a:solidFill>
              </a:rPr>
              <a:t>?)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2201404" y="2350557"/>
            <a:ext cx="51030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Process</a:t>
            </a:r>
            <a:r>
              <a:rPr lang="de-DE" sz="1600" dirty="0"/>
              <a:t> 3 </a:t>
            </a:r>
            <a:r>
              <a:rPr lang="de-DE" sz="1600" dirty="0" err="1"/>
              <a:t>fails</a:t>
            </a:r>
            <a:br>
              <a:rPr lang="de-DE" sz="1600" dirty="0"/>
            </a:br>
            <a:r>
              <a:rPr lang="de-DE" sz="1600" dirty="0" err="1"/>
              <a:t>or</a:t>
            </a:r>
            <a:r>
              <a:rPr lang="de-DE" sz="1600" dirty="0"/>
              <a:t> </a:t>
            </a:r>
            <a:r>
              <a:rPr lang="de-DE" sz="1600" dirty="0" err="1"/>
              <a:t>gets</a:t>
            </a:r>
            <a:r>
              <a:rPr lang="de-DE" sz="1600" dirty="0"/>
              <a:t> </a:t>
            </a:r>
            <a:r>
              <a:rPr lang="de-DE" sz="1600" dirty="0" err="1"/>
              <a:t>retracted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All </a:t>
            </a:r>
            <a:r>
              <a:rPr lang="de-DE" sz="1600" dirty="0" err="1"/>
              <a:t>communicators</a:t>
            </a:r>
            <a:r>
              <a:rPr lang="de-DE" sz="1600" dirty="0"/>
              <a:t>,</a:t>
            </a:r>
            <a:br>
              <a:rPr lang="de-DE" sz="1600" dirty="0"/>
            </a:br>
            <a:r>
              <a:rPr lang="de-DE" sz="1600" dirty="0" err="1"/>
              <a:t>windows</a:t>
            </a:r>
            <a:r>
              <a:rPr lang="de-DE" sz="1600" dirty="0"/>
              <a:t>, </a:t>
            </a:r>
            <a:r>
              <a:rPr lang="de-DE" sz="1600" dirty="0" err="1"/>
              <a:t>files</a:t>
            </a:r>
            <a:r>
              <a:rPr lang="de-DE" sz="1600" dirty="0"/>
              <a:t>, …</a:t>
            </a:r>
          </a:p>
          <a:p>
            <a:r>
              <a:rPr lang="de-DE" sz="1600" dirty="0" err="1"/>
              <a:t>derived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groups</a:t>
            </a:r>
            <a:endParaRPr lang="de-DE" sz="1600" dirty="0"/>
          </a:p>
          <a:p>
            <a:r>
              <a:rPr lang="de-DE" sz="1600" dirty="0" err="1"/>
              <a:t>derived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sessions</a:t>
            </a:r>
            <a:endParaRPr lang="de-DE" sz="1600" dirty="0"/>
          </a:p>
          <a:p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that</a:t>
            </a:r>
            <a:r>
              <a:rPr lang="de-DE" sz="1600" dirty="0"/>
              <a:t> </a:t>
            </a:r>
            <a:r>
              <a:rPr lang="de-DE" sz="1600" dirty="0" err="1"/>
              <a:t>process</a:t>
            </a:r>
            <a:r>
              <a:rPr lang="de-DE" sz="1600" dirty="0"/>
              <a:t> in</a:t>
            </a:r>
          </a:p>
          <a:p>
            <a:r>
              <a:rPr lang="de-DE" sz="1600" dirty="0" err="1"/>
              <a:t>the</a:t>
            </a:r>
            <a:r>
              <a:rPr lang="de-DE" sz="1600" dirty="0"/>
              <a:t> initial </a:t>
            </a:r>
            <a:r>
              <a:rPr lang="de-DE" sz="1600" dirty="0" err="1"/>
              <a:t>process</a:t>
            </a:r>
            <a:r>
              <a:rPr lang="de-DE" sz="1600" dirty="0"/>
              <a:t> </a:t>
            </a:r>
            <a:r>
              <a:rPr lang="de-DE" sz="1600" dirty="0" err="1"/>
              <a:t>set</a:t>
            </a:r>
            <a:endParaRPr lang="de-DE" sz="1600" dirty="0"/>
          </a:p>
          <a:p>
            <a:r>
              <a:rPr lang="de-DE" sz="1600" b="1" dirty="0" err="1">
                <a:solidFill>
                  <a:srgbClr val="C00000"/>
                </a:solidFill>
              </a:rPr>
              <a:t>become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defunct</a:t>
            </a:r>
            <a:endParaRPr lang="de-DE" sz="1600" b="1" dirty="0">
              <a:solidFill>
                <a:srgbClr val="C00000"/>
              </a:solidFill>
            </a:endParaRPr>
          </a:p>
          <a:p>
            <a:endParaRPr lang="de-DE" sz="1600" b="1" dirty="0">
              <a:solidFill>
                <a:srgbClr val="C00000"/>
              </a:solidFill>
            </a:endParaRPr>
          </a:p>
          <a:p>
            <a:endParaRPr lang="de-DE" sz="1600" b="1" dirty="0">
              <a:solidFill>
                <a:srgbClr val="C00000"/>
              </a:solidFill>
            </a:endParaRPr>
          </a:p>
          <a:p>
            <a:endParaRPr lang="de-DE" sz="1600" b="1" dirty="0">
              <a:solidFill>
                <a:srgbClr val="C00000"/>
              </a:solidFill>
            </a:endParaRPr>
          </a:p>
          <a:p>
            <a:r>
              <a:rPr lang="de-DE" sz="1600" b="1" dirty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de-DE" sz="1600" b="1" dirty="0" err="1">
                <a:solidFill>
                  <a:srgbClr val="C00000"/>
                </a:solidFill>
              </a:rPr>
              <a:t>Bubbles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pops</a:t>
            </a:r>
            <a:r>
              <a:rPr lang="de-DE" sz="1600" b="1" dirty="0">
                <a:solidFill>
                  <a:srgbClr val="C00000"/>
                </a:solidFill>
              </a:rPr>
              <a:t> (</a:t>
            </a:r>
            <a:r>
              <a:rPr lang="de-DE" sz="1600" b="1" dirty="0" err="1">
                <a:solidFill>
                  <a:srgbClr val="C00000"/>
                </a:solidFill>
              </a:rPr>
              <a:t>does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this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mean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the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error</a:t>
            </a:r>
            <a:br>
              <a:rPr lang="de-DE" sz="1600" b="1" dirty="0">
                <a:solidFill>
                  <a:srgbClr val="C00000"/>
                </a:solidFill>
              </a:rPr>
            </a:br>
            <a:r>
              <a:rPr lang="de-DE" sz="1600" b="1" dirty="0">
                <a:solidFill>
                  <a:srgbClr val="C00000"/>
                </a:solidFill>
              </a:rPr>
              <a:t>	Handler on </a:t>
            </a:r>
            <a:r>
              <a:rPr lang="de-DE" sz="1600" b="1" dirty="0" err="1">
                <a:solidFill>
                  <a:srgbClr val="C00000"/>
                </a:solidFill>
              </a:rPr>
              <a:t>the</a:t>
            </a:r>
            <a:r>
              <a:rPr lang="de-DE" sz="1600" b="1" dirty="0">
                <a:solidFill>
                  <a:srgbClr val="C00000"/>
                </a:solidFill>
              </a:rPr>
              <a:t> Bubble </a:t>
            </a:r>
            <a:r>
              <a:rPr lang="de-DE" sz="1600" b="1" dirty="0" err="1">
                <a:solidFill>
                  <a:srgbClr val="C00000"/>
                </a:solidFill>
              </a:rPr>
              <a:t>gets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called</a:t>
            </a:r>
            <a:r>
              <a:rPr lang="de-DE" sz="1600" b="1" dirty="0">
                <a:solidFill>
                  <a:srgbClr val="C00000"/>
                </a:solidFill>
              </a:rPr>
              <a:t>?)</a:t>
            </a:r>
            <a:endParaRPr lang="de-DE" sz="1600" dirty="0"/>
          </a:p>
          <a:p>
            <a:r>
              <a:rPr lang="de-DE" sz="1600" dirty="0" err="1"/>
              <a:t>Creates</a:t>
            </a:r>
            <a:r>
              <a:rPr lang="de-DE" sz="1600" dirty="0"/>
              <a:t>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/>
              <a:t>version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process</a:t>
            </a:r>
            <a:r>
              <a:rPr lang="de-DE" sz="1600" dirty="0"/>
              <a:t> </a:t>
            </a:r>
            <a:r>
              <a:rPr lang="de-DE" sz="1600" dirty="0" err="1"/>
              <a:t>set</a:t>
            </a:r>
            <a:endParaRPr lang="de-DE" sz="1600" dirty="0"/>
          </a:p>
          <a:p>
            <a:r>
              <a:rPr lang="de-DE" sz="1600" b="1" dirty="0">
                <a:solidFill>
                  <a:srgbClr val="C00000"/>
                </a:solidFill>
              </a:rPr>
              <a:t>(</a:t>
            </a:r>
            <a:r>
              <a:rPr lang="de-DE" sz="1600" b="1" dirty="0" err="1">
                <a:solidFill>
                  <a:srgbClr val="C00000"/>
                </a:solidFill>
              </a:rPr>
              <a:t>naming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scheme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or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set</a:t>
            </a:r>
            <a:r>
              <a:rPr lang="de-DE" sz="1600" b="1" dirty="0">
                <a:solidFill>
                  <a:srgbClr val="C00000"/>
                </a:solidFill>
              </a:rPr>
              <a:t> </a:t>
            </a:r>
            <a:r>
              <a:rPr lang="de-DE" sz="1600" b="1" dirty="0" err="1">
                <a:solidFill>
                  <a:srgbClr val="C00000"/>
                </a:solidFill>
              </a:rPr>
              <a:t>version</a:t>
            </a:r>
            <a:r>
              <a:rPr lang="de-DE" sz="1600" b="1" dirty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Used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initialize</a:t>
            </a:r>
            <a:r>
              <a:rPr lang="de-DE" sz="1600" dirty="0"/>
              <a:t>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/>
              <a:t>sessions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/>
          </a:p>
          <a:p>
            <a:endParaRPr lang="de-DE" sz="1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17A8B6-BED9-2547-9B2C-A12278630863}"/>
              </a:ext>
            </a:extLst>
          </p:cNvPr>
          <p:cNvSpPr txBox="1"/>
          <p:nvPr/>
        </p:nvSpPr>
        <p:spPr>
          <a:xfrm>
            <a:off x="10376863" y="1488945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9821AA-CA64-0F4C-BACD-657576816D99}"/>
              </a:ext>
            </a:extLst>
          </p:cNvPr>
          <p:cNvSpPr txBox="1"/>
          <p:nvPr/>
        </p:nvSpPr>
        <p:spPr>
          <a:xfrm>
            <a:off x="10376863" y="2629112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01E66E-C07F-E640-BC4F-94AC55DE69D8}"/>
              </a:ext>
            </a:extLst>
          </p:cNvPr>
          <p:cNvSpPr/>
          <p:nvPr/>
        </p:nvSpPr>
        <p:spPr>
          <a:xfrm>
            <a:off x="219796" y="5486216"/>
            <a:ext cx="1934407" cy="12112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Scope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„</a:t>
            </a:r>
            <a:r>
              <a:rPr lang="de-DE" dirty="0" err="1">
                <a:solidFill>
                  <a:schemeClr val="tx1"/>
                </a:solidFill>
              </a:rPr>
              <a:t>invalidation</a:t>
            </a:r>
            <a:r>
              <a:rPr lang="de-DE" dirty="0">
                <a:solidFill>
                  <a:schemeClr val="tx1"/>
                </a:solidFill>
              </a:rPr>
              <a:t>“ </a:t>
            </a:r>
            <a:r>
              <a:rPr lang="de-DE" dirty="0" err="1">
                <a:solidFill>
                  <a:schemeClr val="tx1"/>
                </a:solidFill>
              </a:rPr>
              <a:t>when</a:t>
            </a:r>
            <a:r>
              <a:rPr lang="de-DE" dirty="0">
                <a:solidFill>
                  <a:schemeClr val="tx1"/>
                </a:solidFill>
              </a:rPr>
              <a:t> fault </a:t>
            </a:r>
            <a:r>
              <a:rPr lang="de-DE" dirty="0" err="1">
                <a:solidFill>
                  <a:schemeClr val="tx1"/>
                </a:solidFill>
              </a:rPr>
              <a:t>happens</a:t>
            </a:r>
            <a:r>
              <a:rPr lang="de-DE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A7D7BA-AF96-B240-A111-4E0912323E5F}"/>
              </a:ext>
            </a:extLst>
          </p:cNvPr>
          <p:cNvSpPr/>
          <p:nvPr/>
        </p:nvSpPr>
        <p:spPr>
          <a:xfrm>
            <a:off x="0" y="10133"/>
            <a:ext cx="12192000" cy="3378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lead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inconsistenies</a:t>
            </a:r>
            <a:r>
              <a:rPr lang="de-DE" dirty="0"/>
              <a:t> in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handlers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(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per Session?) –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do </a:t>
            </a:r>
            <a:r>
              <a:rPr lang="de-DE" dirty="0" err="1"/>
              <a:t>then</a:t>
            </a:r>
            <a:r>
              <a:rPr lang="de-DE" dirty="0"/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584A5-89BA-2541-816C-96BF687BC5EB}"/>
              </a:ext>
            </a:extLst>
          </p:cNvPr>
          <p:cNvSpPr/>
          <p:nvPr/>
        </p:nvSpPr>
        <p:spPr>
          <a:xfrm>
            <a:off x="7428654" y="5835786"/>
            <a:ext cx="322941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Soft Kill (kill) vs.</a:t>
            </a:r>
            <a:br>
              <a:rPr lang="de-DE" dirty="0"/>
            </a:br>
            <a:r>
              <a:rPr lang="de-DE" dirty="0"/>
              <a:t>Hard Kill (kill -9)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54223-E337-CB44-8FB3-EB6A848FB0F4}"/>
              </a:ext>
            </a:extLst>
          </p:cNvPr>
          <p:cNvSpPr/>
          <p:nvPr/>
        </p:nvSpPr>
        <p:spPr>
          <a:xfrm>
            <a:off x="3851238" y="4668187"/>
            <a:ext cx="4206240" cy="801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Matches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we</a:t>
            </a:r>
            <a:r>
              <a:rPr lang="de-DE" sz="1400" dirty="0"/>
              <a:t> </a:t>
            </a:r>
            <a:r>
              <a:rPr lang="de-DE" sz="1400" dirty="0" err="1"/>
              <a:t>have</a:t>
            </a:r>
            <a:r>
              <a:rPr lang="de-DE" sz="1400" dirty="0"/>
              <a:t> </a:t>
            </a:r>
            <a:r>
              <a:rPr lang="de-DE" sz="1400" dirty="0" err="1"/>
              <a:t>now</a:t>
            </a:r>
            <a:r>
              <a:rPr lang="de-DE" sz="1400" dirty="0"/>
              <a:t> </a:t>
            </a:r>
            <a:r>
              <a:rPr lang="de-DE" sz="1400" dirty="0" err="1"/>
              <a:t>as</a:t>
            </a:r>
            <a:r>
              <a:rPr lang="de-DE" sz="1400" dirty="0"/>
              <a:t> a </a:t>
            </a:r>
            <a:r>
              <a:rPr lang="de-DE" sz="1400" dirty="0" err="1"/>
              <a:t>full</a:t>
            </a:r>
            <a:r>
              <a:rPr lang="de-DE" sz="1400" dirty="0"/>
              <a:t> WORLD </a:t>
            </a:r>
            <a:r>
              <a:rPr lang="de-DE" sz="1400" dirty="0" err="1"/>
              <a:t>env</a:t>
            </a:r>
            <a:r>
              <a:rPr lang="de-DE" sz="1400" dirty="0"/>
              <a:t>.</a:t>
            </a:r>
            <a:br>
              <a:rPr lang="de-DE" sz="1400" dirty="0"/>
            </a:br>
            <a:r>
              <a:rPr lang="de-DE" sz="1400" dirty="0" err="1"/>
              <a:t>Would</a:t>
            </a:r>
            <a:r>
              <a:rPr lang="de-DE" sz="1400" dirty="0"/>
              <a:t> </a:t>
            </a:r>
            <a:r>
              <a:rPr lang="de-DE" sz="1400" dirty="0" err="1"/>
              <a:t>be</a:t>
            </a:r>
            <a:r>
              <a:rPr lang="de-DE" sz="1400" dirty="0"/>
              <a:t> FATAL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default</a:t>
            </a:r>
            <a:r>
              <a:rPr lang="de-DE" sz="1400" dirty="0"/>
              <a:t> (</a:t>
            </a:r>
            <a:r>
              <a:rPr lang="de-DE" sz="1400" dirty="0" err="1"/>
              <a:t>for</a:t>
            </a:r>
            <a:r>
              <a:rPr lang="de-DE" sz="1400" dirty="0"/>
              <a:t> WM), but </a:t>
            </a:r>
            <a:r>
              <a:rPr lang="de-DE" sz="1400" dirty="0" err="1"/>
              <a:t>can</a:t>
            </a:r>
            <a:r>
              <a:rPr lang="de-DE" sz="1400" dirty="0"/>
              <a:t> </a:t>
            </a:r>
            <a:r>
              <a:rPr lang="de-DE" sz="1400" dirty="0" err="1"/>
              <a:t>change</a:t>
            </a:r>
            <a:br>
              <a:rPr lang="de-DE" sz="1400" dirty="0"/>
            </a:br>
            <a:r>
              <a:rPr lang="de-DE" sz="1400" dirty="0" err="1"/>
              <a:t>For</a:t>
            </a:r>
            <a:r>
              <a:rPr lang="de-DE" sz="1400" dirty="0"/>
              <a:t> SM </a:t>
            </a:r>
            <a:r>
              <a:rPr lang="de-DE" sz="1400" dirty="0" err="1"/>
              <a:t>may</a:t>
            </a:r>
            <a:r>
              <a:rPr lang="de-DE" sz="1400" dirty="0"/>
              <a:t> </a:t>
            </a:r>
            <a:r>
              <a:rPr lang="de-DE" sz="1400" dirty="0" err="1"/>
              <a:t>want</a:t>
            </a:r>
            <a:r>
              <a:rPr lang="de-DE" sz="1400" dirty="0"/>
              <a:t> a different </a:t>
            </a:r>
            <a:r>
              <a:rPr lang="de-DE" sz="1400" dirty="0" err="1"/>
              <a:t>default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5878021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472A1DF8-B1B6-764E-9B4F-13806FD672D9}"/>
              </a:ext>
            </a:extLst>
          </p:cNvPr>
          <p:cNvSpPr txBox="1"/>
          <p:nvPr/>
        </p:nvSpPr>
        <p:spPr>
          <a:xfrm>
            <a:off x="2201405" y="2350557"/>
            <a:ext cx="814588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 </a:t>
            </a:r>
            <a:r>
              <a:rPr lang="de-DE" dirty="0" err="1"/>
              <a:t>fails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gets</a:t>
            </a:r>
            <a:r>
              <a:rPr lang="de-DE" dirty="0"/>
              <a:t> </a:t>
            </a:r>
            <a:r>
              <a:rPr lang="de-DE" dirty="0" err="1"/>
              <a:t>retracted</a:t>
            </a:r>
            <a:endParaRPr lang="de-DE" dirty="0"/>
          </a:p>
          <a:p>
            <a:endParaRPr lang="de-DE" dirty="0"/>
          </a:p>
          <a:p>
            <a:r>
              <a:rPr lang="de-DE" dirty="0"/>
              <a:t>All </a:t>
            </a:r>
            <a:r>
              <a:rPr lang="de-DE" dirty="0" err="1"/>
              <a:t>communicators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 err="1"/>
              <a:t>windows</a:t>
            </a:r>
            <a:r>
              <a:rPr lang="de-DE" dirty="0"/>
              <a:t>, </a:t>
            </a:r>
            <a:r>
              <a:rPr lang="de-DE" dirty="0" err="1"/>
              <a:t>files</a:t>
            </a:r>
            <a:r>
              <a:rPr lang="de-DE" dirty="0"/>
              <a:t>, …</a:t>
            </a:r>
          </a:p>
          <a:p>
            <a:r>
              <a:rPr lang="de-DE" dirty="0" err="1"/>
              <a:t>derived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groups</a:t>
            </a:r>
            <a:endParaRPr lang="de-DE" dirty="0"/>
          </a:p>
          <a:p>
            <a:r>
              <a:rPr lang="de-DE" dirty="0" err="1"/>
              <a:t>derived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sessions</a:t>
            </a:r>
            <a:endParaRPr lang="de-DE" dirty="0"/>
          </a:p>
          <a:p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in</a:t>
            </a:r>
          </a:p>
          <a:p>
            <a:r>
              <a:rPr lang="de-DE" dirty="0" err="1"/>
              <a:t>the</a:t>
            </a:r>
            <a:r>
              <a:rPr lang="de-DE" dirty="0"/>
              <a:t> initial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endParaRPr lang="de-DE" dirty="0"/>
          </a:p>
          <a:p>
            <a:r>
              <a:rPr lang="de-DE" b="1" dirty="0" err="1">
                <a:solidFill>
                  <a:srgbClr val="C00000"/>
                </a:solidFill>
              </a:rPr>
              <a:t>become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defunct</a:t>
            </a:r>
            <a:endParaRPr lang="de-DE" b="1" dirty="0">
              <a:solidFill>
                <a:srgbClr val="C00000"/>
              </a:solidFill>
            </a:endParaRPr>
          </a:p>
          <a:p>
            <a:endParaRPr lang="de-DE" b="1" dirty="0">
              <a:solidFill>
                <a:srgbClr val="C00000"/>
              </a:solidFill>
            </a:endParaRPr>
          </a:p>
          <a:p>
            <a:r>
              <a:rPr lang="de-DE" b="1" dirty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de-DE" b="1" dirty="0" err="1">
                <a:solidFill>
                  <a:srgbClr val="C00000"/>
                </a:solidFill>
              </a:rPr>
              <a:t>Bubbles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pops</a:t>
            </a:r>
            <a:endParaRPr lang="de-DE" b="1" dirty="0">
              <a:solidFill>
                <a:srgbClr val="C00000"/>
              </a:solidFill>
            </a:endParaRPr>
          </a:p>
          <a:p>
            <a:endParaRPr lang="de-DE" dirty="0"/>
          </a:p>
          <a:p>
            <a:r>
              <a:rPr lang="de-DE" dirty="0" err="1"/>
              <a:t>Creates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+ </a:t>
            </a:r>
            <a:r>
              <a:rPr lang="de-DE" dirty="0" err="1"/>
              <a:t>runtime</a:t>
            </a:r>
            <a:r>
              <a:rPr lang="de-DE" dirty="0"/>
              <a:t> </a:t>
            </a:r>
            <a:r>
              <a:rPr lang="de-DE" dirty="0" err="1"/>
              <a:t>starts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set</a:t>
            </a:r>
            <a:endParaRPr lang="de-DE" dirty="0"/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naming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scheme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or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version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initialize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sessions</a:t>
            </a:r>
            <a:r>
              <a:rPr lang="de-DE" dirty="0"/>
              <a:t> /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queried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size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178092" cy="581548"/>
          </a:xfrm>
        </p:spPr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Replace</a:t>
            </a:r>
            <a:r>
              <a:rPr lang="de-DE" dirty="0"/>
              <a:t> (</a:t>
            </a:r>
            <a:r>
              <a:rPr lang="de-DE" dirty="0" err="1"/>
              <a:t>Coercive</a:t>
            </a:r>
            <a:r>
              <a:rPr lang="de-DE" dirty="0"/>
              <a:t>) / FT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Forced</a:t>
            </a:r>
            <a:r>
              <a:rPr lang="de-DE" dirty="0"/>
              <a:t> Migration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799310" y="5116884"/>
            <a:ext cx="8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Bubble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FEF6E73-67D4-454D-B153-DEB6236A25B4}"/>
              </a:ext>
            </a:extLst>
          </p:cNvPr>
          <p:cNvSpPr/>
          <p:nvPr/>
        </p:nvSpPr>
        <p:spPr>
          <a:xfrm>
            <a:off x="4457318" y="1497073"/>
            <a:ext cx="1712259" cy="3612738"/>
          </a:xfrm>
          <a:prstGeom prst="roundRect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1D7F7F-9234-F64A-8C4A-D817EE756BA9}"/>
              </a:ext>
            </a:extLst>
          </p:cNvPr>
          <p:cNvSpPr/>
          <p:nvPr/>
        </p:nvSpPr>
        <p:spPr>
          <a:xfrm>
            <a:off x="4685020" y="1876926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48850D-BAA7-434F-B86B-A500B84CA232}"/>
              </a:ext>
            </a:extLst>
          </p:cNvPr>
          <p:cNvSpPr/>
          <p:nvPr/>
        </p:nvSpPr>
        <p:spPr>
          <a:xfrm>
            <a:off x="4685020" y="183963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C05D30-E566-5F4E-9AB5-93CFDF3B891E}"/>
              </a:ext>
            </a:extLst>
          </p:cNvPr>
          <p:cNvSpPr txBox="1"/>
          <p:nvPr/>
        </p:nvSpPr>
        <p:spPr>
          <a:xfrm>
            <a:off x="4680165" y="1127741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Bubble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C2229-FC40-E746-8A0F-19371C18E1BE}"/>
              </a:ext>
            </a:extLst>
          </p:cNvPr>
          <p:cNvSpPr txBox="1"/>
          <p:nvPr/>
        </p:nvSpPr>
        <p:spPr>
          <a:xfrm>
            <a:off x="4796585" y="15075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8CB8A-B58B-B345-8A3A-BF52B8D5711C}"/>
              </a:ext>
            </a:extLst>
          </p:cNvPr>
          <p:cNvSpPr/>
          <p:nvPr/>
        </p:nvSpPr>
        <p:spPr>
          <a:xfrm>
            <a:off x="4685020" y="3017093"/>
            <a:ext cx="2881078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300B-ED5D-BE41-9A7F-721A00D21E65}"/>
              </a:ext>
            </a:extLst>
          </p:cNvPr>
          <p:cNvSpPr/>
          <p:nvPr/>
        </p:nvSpPr>
        <p:spPr>
          <a:xfrm>
            <a:off x="4685020" y="297979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0D67DB-AE50-2849-AE16-B79EF9A96D96}"/>
              </a:ext>
            </a:extLst>
          </p:cNvPr>
          <p:cNvSpPr txBox="1"/>
          <p:nvPr/>
        </p:nvSpPr>
        <p:spPr>
          <a:xfrm>
            <a:off x="4796585" y="2647761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049F15-73B7-8A44-B03C-5C6D000B0B1F}"/>
              </a:ext>
            </a:extLst>
          </p:cNvPr>
          <p:cNvSpPr/>
          <p:nvPr/>
        </p:nvSpPr>
        <p:spPr>
          <a:xfrm>
            <a:off x="4685021" y="4157260"/>
            <a:ext cx="1287332" cy="694081"/>
          </a:xfrm>
          <a:prstGeom prst="rect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0D56F2-7879-1A4C-9AA7-A2338B027EA1}"/>
              </a:ext>
            </a:extLst>
          </p:cNvPr>
          <p:cNvSpPr/>
          <p:nvPr/>
        </p:nvSpPr>
        <p:spPr>
          <a:xfrm>
            <a:off x="4685020" y="4119964"/>
            <a:ext cx="1287333" cy="73137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05E78-ED62-4A48-9DF4-F25444368923}"/>
              </a:ext>
            </a:extLst>
          </p:cNvPr>
          <p:cNvSpPr txBox="1"/>
          <p:nvPr/>
        </p:nvSpPr>
        <p:spPr>
          <a:xfrm>
            <a:off x="4796585" y="3787928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D2372AD-818F-C842-8170-84330BF54230}"/>
              </a:ext>
            </a:extLst>
          </p:cNvPr>
          <p:cNvSpPr/>
          <p:nvPr/>
        </p:nvSpPr>
        <p:spPr>
          <a:xfrm>
            <a:off x="6289704" y="2998444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8236308-1FE1-CC49-9527-AB5C6B848F4C}"/>
              </a:ext>
            </a:extLst>
          </p:cNvPr>
          <p:cNvSpPr/>
          <p:nvPr/>
        </p:nvSpPr>
        <p:spPr>
          <a:xfrm>
            <a:off x="6278764" y="18574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F10E16-191D-1C4C-9339-D8AB75744855}"/>
              </a:ext>
            </a:extLst>
          </p:cNvPr>
          <p:cNvSpPr/>
          <p:nvPr/>
        </p:nvSpPr>
        <p:spPr>
          <a:xfrm>
            <a:off x="6066300" y="1497073"/>
            <a:ext cx="1712259" cy="360008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9EDA73-D6E1-5645-B3F6-C7102E8CCA83}"/>
              </a:ext>
            </a:extLst>
          </p:cNvPr>
          <p:cNvSpPr txBox="1"/>
          <p:nvPr/>
        </p:nvSpPr>
        <p:spPr>
          <a:xfrm>
            <a:off x="6238428" y="1129134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Bubble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D3A713-1121-7045-973A-BF54D5990E99}"/>
              </a:ext>
            </a:extLst>
          </p:cNvPr>
          <p:cNvSpPr/>
          <p:nvPr/>
        </p:nvSpPr>
        <p:spPr>
          <a:xfrm>
            <a:off x="10228117" y="1864270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AFE4E-E594-AF4E-BBCA-23835165C53E}"/>
              </a:ext>
            </a:extLst>
          </p:cNvPr>
          <p:cNvSpPr/>
          <p:nvPr/>
        </p:nvSpPr>
        <p:spPr>
          <a:xfrm>
            <a:off x="10228117" y="3004437"/>
            <a:ext cx="1255374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0E1D8D9-F8F9-054A-BD41-86A132602498}"/>
              </a:ext>
            </a:extLst>
          </p:cNvPr>
          <p:cNvSpPr/>
          <p:nvPr/>
        </p:nvSpPr>
        <p:spPr>
          <a:xfrm>
            <a:off x="10207097" y="2985788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2‘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EC79FA-B058-8946-8B67-4F1D91117C99}"/>
              </a:ext>
            </a:extLst>
          </p:cNvPr>
          <p:cNvSpPr/>
          <p:nvPr/>
        </p:nvSpPr>
        <p:spPr>
          <a:xfrm>
            <a:off x="10196157" y="1844745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1‘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78123A4-25FC-AA43-9C10-49D125FB38B5}"/>
              </a:ext>
            </a:extLst>
          </p:cNvPr>
          <p:cNvSpPr/>
          <p:nvPr/>
        </p:nvSpPr>
        <p:spPr>
          <a:xfrm>
            <a:off x="9983693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B795B-0B10-5244-B155-C48784C76E0A}"/>
              </a:ext>
            </a:extLst>
          </p:cNvPr>
          <p:cNvSpPr txBox="1"/>
          <p:nvPr/>
        </p:nvSpPr>
        <p:spPr>
          <a:xfrm>
            <a:off x="10177397" y="1104101"/>
            <a:ext cx="1176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 Bubble</a:t>
            </a:r>
          </a:p>
        </p:txBody>
      </p:sp>
      <p:sp>
        <p:nvSpPr>
          <p:cNvPr id="71" name="Notched Right Arrow 70">
            <a:extLst>
              <a:ext uri="{FF2B5EF4-FFF2-40B4-BE49-F238E27FC236}">
                <a16:creationId xmlns:a16="http://schemas.microsoft.com/office/drawing/2014/main" id="{DD317B97-930E-1F40-8D95-875491ADBB92}"/>
              </a:ext>
            </a:extLst>
          </p:cNvPr>
          <p:cNvSpPr/>
          <p:nvPr/>
        </p:nvSpPr>
        <p:spPr>
          <a:xfrm>
            <a:off x="7923695" y="1717408"/>
            <a:ext cx="1914861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77A09-5F63-E640-9DF1-506F219F87FE}"/>
              </a:ext>
            </a:extLst>
          </p:cNvPr>
          <p:cNvSpPr txBox="1"/>
          <p:nvPr/>
        </p:nvSpPr>
        <p:spPr>
          <a:xfrm>
            <a:off x="8164360" y="2318481"/>
            <a:ext cx="3638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Restore</a:t>
            </a:r>
            <a:r>
              <a:rPr lang="de-DE" dirty="0"/>
              <a:t> </a:t>
            </a:r>
            <a:r>
              <a:rPr lang="de-DE" dirty="0" err="1"/>
              <a:t>data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</a:t>
            </a:r>
          </a:p>
          <a:p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comm</a:t>
            </a:r>
            <a:r>
              <a:rPr lang="de-DE" dirty="0"/>
              <a:t> </a:t>
            </a:r>
          </a:p>
          <a:p>
            <a:r>
              <a:rPr lang="de-DE" dirty="0"/>
              <a:t>in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bubble</a:t>
            </a:r>
            <a:endParaRPr lang="de-DE" dirty="0"/>
          </a:p>
          <a:p>
            <a:endParaRPr lang="de-DE" dirty="0"/>
          </a:p>
          <a:p>
            <a:r>
              <a:rPr lang="de-DE" b="1" dirty="0" err="1">
                <a:solidFill>
                  <a:srgbClr val="C00000"/>
                </a:solidFill>
              </a:rPr>
              <a:t>Finalize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old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>
                <a:solidFill>
                  <a:srgbClr val="C00000"/>
                </a:solidFill>
              </a:rPr>
              <a:t>Sessions</a:t>
            </a:r>
          </a:p>
          <a:p>
            <a:r>
              <a:rPr lang="de-DE" b="1" dirty="0">
                <a:solidFill>
                  <a:srgbClr val="C00000"/>
                </a:solidFill>
              </a:rPr>
              <a:t>(</a:t>
            </a:r>
            <a:r>
              <a:rPr lang="de-DE" b="1" dirty="0" err="1">
                <a:solidFill>
                  <a:srgbClr val="C00000"/>
                </a:solidFill>
              </a:rPr>
              <a:t>how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do </a:t>
            </a:r>
            <a:r>
              <a:rPr lang="de-DE" b="1" dirty="0" err="1">
                <a:solidFill>
                  <a:srgbClr val="C00000"/>
                </a:solidFill>
              </a:rPr>
              <a:t>that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with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only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part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</a:p>
          <a:p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the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session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present</a:t>
            </a:r>
            <a:r>
              <a:rPr lang="de-DE" b="1" dirty="0">
                <a:solidFill>
                  <a:srgbClr val="C00000"/>
                </a:solidFill>
              </a:rPr>
              <a:t>?)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5" name="Notched Right Arrow 74">
            <a:extLst>
              <a:ext uri="{FF2B5EF4-FFF2-40B4-BE49-F238E27FC236}">
                <a16:creationId xmlns:a16="http://schemas.microsoft.com/office/drawing/2014/main" id="{42648CDA-52F0-BB4F-8D46-DC688D184924}"/>
              </a:ext>
            </a:extLst>
          </p:cNvPr>
          <p:cNvSpPr/>
          <p:nvPr/>
        </p:nvSpPr>
        <p:spPr>
          <a:xfrm>
            <a:off x="2219234" y="1717408"/>
            <a:ext cx="2144137" cy="5815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17A8B6-BED9-2547-9B2C-A12278630863}"/>
              </a:ext>
            </a:extLst>
          </p:cNvPr>
          <p:cNvSpPr txBox="1"/>
          <p:nvPr/>
        </p:nvSpPr>
        <p:spPr>
          <a:xfrm>
            <a:off x="10376863" y="1488945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9821AA-CA64-0F4C-BACD-657576816D99}"/>
              </a:ext>
            </a:extLst>
          </p:cNvPr>
          <p:cNvSpPr txBox="1"/>
          <p:nvPr/>
        </p:nvSpPr>
        <p:spPr>
          <a:xfrm>
            <a:off x="10376863" y="2629112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3DA4BA-5D25-664C-9931-A8BAF57076ED}"/>
              </a:ext>
            </a:extLst>
          </p:cNvPr>
          <p:cNvSpPr/>
          <p:nvPr/>
        </p:nvSpPr>
        <p:spPr>
          <a:xfrm>
            <a:off x="6330401" y="414089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26537C2-DAA8-CC4B-8F91-581AE9529B06}"/>
              </a:ext>
            </a:extLst>
          </p:cNvPr>
          <p:cNvSpPr/>
          <p:nvPr/>
        </p:nvSpPr>
        <p:spPr>
          <a:xfrm>
            <a:off x="6330401" y="41036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B93A28-A54B-A94D-AF6D-9204988ADD15}"/>
              </a:ext>
            </a:extLst>
          </p:cNvPr>
          <p:cNvSpPr txBox="1"/>
          <p:nvPr/>
        </p:nvSpPr>
        <p:spPr>
          <a:xfrm>
            <a:off x="6441966" y="377156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0AA904B-8144-394B-B4C5-26893E15AB1E}"/>
              </a:ext>
            </a:extLst>
          </p:cNvPr>
          <p:cNvSpPr/>
          <p:nvPr/>
        </p:nvSpPr>
        <p:spPr>
          <a:xfrm>
            <a:off x="10207097" y="4140897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DC6EA9D-1D3E-D746-8673-31FD6DED1C51}"/>
              </a:ext>
            </a:extLst>
          </p:cNvPr>
          <p:cNvSpPr/>
          <p:nvPr/>
        </p:nvSpPr>
        <p:spPr>
          <a:xfrm>
            <a:off x="10207097" y="4103601"/>
            <a:ext cx="1287333" cy="7313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App 3‘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E3B136F-1CEE-D643-B134-47D9DFFDD6A7}"/>
              </a:ext>
            </a:extLst>
          </p:cNvPr>
          <p:cNvSpPr txBox="1"/>
          <p:nvPr/>
        </p:nvSpPr>
        <p:spPr>
          <a:xfrm>
            <a:off x="10318662" y="377156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0AE9E1-8A12-CC47-9BA1-E80053FE7A06}"/>
              </a:ext>
            </a:extLst>
          </p:cNvPr>
          <p:cNvSpPr/>
          <p:nvPr/>
        </p:nvSpPr>
        <p:spPr>
          <a:xfrm>
            <a:off x="4281544" y="5097154"/>
            <a:ext cx="5702149" cy="753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Need </a:t>
            </a:r>
            <a:r>
              <a:rPr lang="de-DE" sz="1400" dirty="0" err="1"/>
              <a:t>to</a:t>
            </a:r>
            <a:r>
              <a:rPr lang="de-DE" sz="1400" dirty="0"/>
              <a:t> Query </a:t>
            </a:r>
            <a:r>
              <a:rPr lang="de-DE" sz="1400" dirty="0" err="1"/>
              <a:t>if</a:t>
            </a:r>
            <a:r>
              <a:rPr lang="de-DE" sz="1400" dirty="0"/>
              <a:t> New/Diff. – via </a:t>
            </a:r>
            <a:r>
              <a:rPr lang="de-DE" sz="1400" dirty="0" err="1"/>
              <a:t>name</a:t>
            </a:r>
            <a:r>
              <a:rPr lang="de-DE" sz="1400" dirty="0"/>
              <a:t> </a:t>
            </a:r>
            <a:r>
              <a:rPr lang="de-DE" sz="1400" dirty="0" err="1"/>
              <a:t>agreement</a:t>
            </a:r>
            <a:r>
              <a:rPr lang="de-DE" sz="1400" dirty="0"/>
              <a:t>?</a:t>
            </a:r>
          </a:p>
          <a:p>
            <a:pPr algn="ctr"/>
            <a:r>
              <a:rPr lang="de-DE" sz="1400" dirty="0" err="1"/>
              <a:t>How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find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right</a:t>
            </a:r>
            <a:r>
              <a:rPr lang="de-DE" sz="1400" dirty="0"/>
              <a:t> </a:t>
            </a:r>
            <a:r>
              <a:rPr lang="de-DE" sz="1400" dirty="0" err="1"/>
              <a:t>version</a:t>
            </a:r>
            <a:r>
              <a:rPr lang="de-DE" sz="1400" dirty="0"/>
              <a:t>? </a:t>
            </a:r>
            <a:r>
              <a:rPr lang="de-DE" sz="1400" dirty="0" err="1"/>
              <a:t>Negotiation</a:t>
            </a:r>
            <a:r>
              <a:rPr lang="de-DE" sz="1400" dirty="0"/>
              <a:t> </a:t>
            </a:r>
            <a:r>
              <a:rPr lang="de-DE" sz="1400" dirty="0" err="1"/>
              <a:t>options</a:t>
            </a:r>
            <a:r>
              <a:rPr lang="de-DE" sz="1400" dirty="0"/>
              <a:t>?</a:t>
            </a:r>
          </a:p>
          <a:p>
            <a:pPr algn="ctr"/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latest</a:t>
            </a:r>
            <a:r>
              <a:rPr lang="de-DE" sz="1400" dirty="0"/>
              <a:t> </a:t>
            </a:r>
            <a:r>
              <a:rPr lang="de-DE" sz="1400" dirty="0" err="1"/>
              <a:t>consistent</a:t>
            </a:r>
            <a:r>
              <a:rPr lang="de-DE" sz="1400" dirty="0"/>
              <a:t> </a:t>
            </a:r>
            <a:r>
              <a:rPr lang="de-DE" sz="1400" dirty="0" err="1"/>
              <a:t>version</a:t>
            </a:r>
            <a:r>
              <a:rPr lang="de-DE" sz="1400" dirty="0"/>
              <a:t>? </a:t>
            </a:r>
            <a:r>
              <a:rPr lang="de-DE" sz="1400" dirty="0" err="1"/>
              <a:t>Iterate</a:t>
            </a:r>
            <a:r>
              <a:rPr lang="de-DE" sz="1400" dirty="0"/>
              <a:t> </a:t>
            </a:r>
            <a:r>
              <a:rPr lang="de-DE" sz="1400" dirty="0" err="1"/>
              <a:t>until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have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right</a:t>
            </a:r>
            <a:r>
              <a:rPr lang="de-DE" sz="1400" dirty="0"/>
              <a:t> </a:t>
            </a:r>
            <a:r>
              <a:rPr lang="de-DE" sz="1400" dirty="0" err="1"/>
              <a:t>one</a:t>
            </a:r>
            <a:r>
              <a:rPr lang="de-DE" sz="1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4131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1E45-E8F4-C546-B648-1992A7B4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E4290-E307-D74A-93ED-F6F01F5F6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059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68C6B-9A55-C242-958D-A5A3A307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D50F5B-DC6C-F44F-8239-59E4F93848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769142"/>
              </p:ext>
            </p:extLst>
          </p:nvPr>
        </p:nvGraphicFramePr>
        <p:xfrm>
          <a:off x="322729" y="1204912"/>
          <a:ext cx="11661288" cy="4759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5322">
                  <a:extLst>
                    <a:ext uri="{9D8B030D-6E8A-4147-A177-3AD203B41FA5}">
                      <a16:colId xmlns:a16="http://schemas.microsoft.com/office/drawing/2014/main" val="1829829244"/>
                    </a:ext>
                  </a:extLst>
                </a:gridCol>
                <a:gridCol w="2915322">
                  <a:extLst>
                    <a:ext uri="{9D8B030D-6E8A-4147-A177-3AD203B41FA5}">
                      <a16:colId xmlns:a16="http://schemas.microsoft.com/office/drawing/2014/main" val="870332615"/>
                    </a:ext>
                  </a:extLst>
                </a:gridCol>
                <a:gridCol w="2915322">
                  <a:extLst>
                    <a:ext uri="{9D8B030D-6E8A-4147-A177-3AD203B41FA5}">
                      <a16:colId xmlns:a16="http://schemas.microsoft.com/office/drawing/2014/main" val="1861345915"/>
                    </a:ext>
                  </a:extLst>
                </a:gridCol>
                <a:gridCol w="2915322">
                  <a:extLst>
                    <a:ext uri="{9D8B030D-6E8A-4147-A177-3AD203B41FA5}">
                      <a16:colId xmlns:a16="http://schemas.microsoft.com/office/drawing/2014/main" val="1491238583"/>
                    </a:ext>
                  </a:extLst>
                </a:gridCol>
              </a:tblGrid>
              <a:tr h="333432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Responder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Negotiates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Responder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Ignores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Responder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Complies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91372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Coop </a:t>
                      </a:r>
                      <a:r>
                        <a:rPr lang="de-DE" sz="1400" dirty="0" err="1"/>
                        <a:t>Grow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73899"/>
                  </a:ext>
                </a:extLst>
              </a:tr>
              <a:tr h="1021370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</a:t>
                      </a:r>
                      <a:r>
                        <a:rPr lang="de-DE" sz="1400" dirty="0" err="1"/>
                        <a:t>Selfish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Grow</a:t>
                      </a:r>
                      <a:br>
                        <a:rPr lang="de-DE" sz="1400" dirty="0"/>
                      </a:b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Take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resources</a:t>
                      </a:r>
                      <a:b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High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Permission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level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N/A</a:t>
                      </a:r>
                    </a:p>
                    <a:p>
                      <a:r>
                        <a:rPr lang="de-DE" sz="1400" dirty="0"/>
                        <a:t>FAIL </a:t>
                      </a:r>
                      <a:r>
                        <a:rPr lang="de-DE" sz="1400" dirty="0" err="1"/>
                        <a:t>if</a:t>
                      </a:r>
                      <a:r>
                        <a:rPr lang="de-DE" sz="1400" dirty="0"/>
                        <a:t> out </a:t>
                      </a:r>
                      <a:r>
                        <a:rPr lang="de-DE" sz="1400" dirty="0" err="1"/>
                        <a:t>of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resources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2096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</a:t>
                      </a:r>
                      <a:r>
                        <a:rPr lang="de-DE" sz="1400" dirty="0" err="1"/>
                        <a:t>Coercive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Grow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ALWAYS </a:t>
                      </a:r>
                      <a:r>
                        <a:rPr lang="de-DE" sz="1400" dirty="0" err="1"/>
                        <a:t>has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complied</a:t>
                      </a:r>
                      <a:endParaRPr lang="de-DE" sz="1400" dirty="0"/>
                    </a:p>
                    <a:p>
                      <a:r>
                        <a:rPr lang="de-DE" sz="1400" dirty="0"/>
                        <a:t>Led </a:t>
                      </a:r>
                      <a:r>
                        <a:rPr lang="de-DE" sz="1400" dirty="0" err="1"/>
                        <a:t>to</a:t>
                      </a:r>
                      <a:r>
                        <a:rPr lang="de-DE" sz="1400" dirty="0"/>
                        <a:t> a </a:t>
                      </a:r>
                      <a:r>
                        <a:rPr lang="de-DE" sz="1400" dirty="0" err="1"/>
                        <a:t>coercive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shrink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84409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Coop </a:t>
                      </a:r>
                      <a:r>
                        <a:rPr lang="de-DE" sz="1400" dirty="0" err="1"/>
                        <a:t>Shrink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9493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</a:t>
                      </a:r>
                      <a:r>
                        <a:rPr lang="de-DE" sz="1400" dirty="0" err="1"/>
                        <a:t>Selfish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Shrink</a:t>
                      </a:r>
                      <a:endParaRPr lang="de-DE" sz="1400" dirty="0"/>
                    </a:p>
                    <a:p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Resources just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go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away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Basically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a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failure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But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warning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requires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reaction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509347"/>
                  </a:ext>
                </a:extLst>
              </a:tr>
              <a:tr h="1021370">
                <a:tc>
                  <a:txBody>
                    <a:bodyPr/>
                    <a:lstStyle/>
                    <a:p>
                      <a:r>
                        <a:rPr lang="de-DE" sz="1400" dirty="0"/>
                        <a:t>Initiator </a:t>
                      </a:r>
                      <a:r>
                        <a:rPr lang="de-DE" sz="1400" dirty="0" err="1"/>
                        <a:t>Coercive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Shrink</a:t>
                      </a:r>
                      <a:endParaRPr lang="de-DE" sz="1400" dirty="0"/>
                    </a:p>
                    <a:p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Resources just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go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away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Basically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a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failure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No</a:t>
                      </a:r>
                      <a:r>
                        <a:rPr lang="de-DE" sz="14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de-DE" sz="14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warning</a:t>
                      </a:r>
                      <a:endParaRPr lang="de-DE" sz="14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97069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DDC48EE-126F-A147-B2E9-EB460F367EF4}"/>
              </a:ext>
            </a:extLst>
          </p:cNvPr>
          <p:cNvSpPr/>
          <p:nvPr/>
        </p:nvSpPr>
        <p:spPr>
          <a:xfrm>
            <a:off x="1479176" y="6283099"/>
            <a:ext cx="7661238" cy="117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Initiates</a:t>
            </a:r>
            <a:r>
              <a:rPr lang="de-DE" dirty="0"/>
              <a:t> vs. </a:t>
            </a:r>
            <a:r>
              <a:rPr lang="de-DE" dirty="0" err="1"/>
              <a:t>Responding</a:t>
            </a:r>
            <a:endParaRPr lang="de-DE" dirty="0"/>
          </a:p>
          <a:p>
            <a:pPr algn="ctr"/>
            <a:r>
              <a:rPr lang="de-DE" dirty="0"/>
              <a:t>Partners: RT </a:t>
            </a:r>
            <a:r>
              <a:rPr lang="de-DE" dirty="0" err="1"/>
              <a:t>to</a:t>
            </a:r>
            <a:r>
              <a:rPr lang="de-DE" dirty="0"/>
              <a:t> RT / App </a:t>
            </a:r>
            <a:r>
              <a:rPr lang="de-DE" dirty="0" err="1"/>
              <a:t>to</a:t>
            </a:r>
            <a:r>
              <a:rPr lang="de-DE" dirty="0"/>
              <a:t> RT / App </a:t>
            </a:r>
            <a:r>
              <a:rPr lang="de-DE" dirty="0" err="1"/>
              <a:t>to</a:t>
            </a:r>
            <a:r>
              <a:rPr lang="de-DE" dirty="0"/>
              <a:t> App </a:t>
            </a:r>
          </a:p>
          <a:p>
            <a:pPr algn="ctr"/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same? 9 Boxes? 6x6? </a:t>
            </a:r>
          </a:p>
          <a:p>
            <a:pPr algn="ctr"/>
            <a:r>
              <a:rPr lang="de-DE" dirty="0"/>
              <a:t>(App </a:t>
            </a:r>
            <a:r>
              <a:rPr lang="de-DE" dirty="0" err="1"/>
              <a:t>initiates</a:t>
            </a:r>
            <a:r>
              <a:rPr lang="de-DE" dirty="0"/>
              <a:t> vs. RT </a:t>
            </a:r>
            <a:r>
              <a:rPr lang="de-DE" dirty="0" err="1"/>
              <a:t>initiates</a:t>
            </a:r>
            <a:r>
              <a:rPr lang="de-DE" dirty="0"/>
              <a:t>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intent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/</a:t>
            </a:r>
            <a:r>
              <a:rPr lang="de-DE" dirty="0" err="1"/>
              <a:t>shrink</a:t>
            </a:r>
            <a:r>
              <a:rPr lang="de-DE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4854B9-67FF-4A47-8344-CF1B76F7C7B1}"/>
              </a:ext>
            </a:extLst>
          </p:cNvPr>
          <p:cNvSpPr/>
          <p:nvPr/>
        </p:nvSpPr>
        <p:spPr>
          <a:xfrm>
            <a:off x="3851236" y="6240069"/>
            <a:ext cx="8132781" cy="484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Set </a:t>
            </a:r>
            <a:r>
              <a:rPr lang="de-DE" dirty="0" err="1"/>
              <a:t>query</a:t>
            </a:r>
            <a:r>
              <a:rPr lang="de-DE" dirty="0"/>
              <a:t> / Set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detection</a:t>
            </a:r>
            <a:r>
              <a:rPr lang="de-DE" dirty="0"/>
              <a:t> ???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87CD6E-433F-4246-A10F-B93E3F8389E8}"/>
              </a:ext>
            </a:extLst>
          </p:cNvPr>
          <p:cNvSpPr txBox="1"/>
          <p:nvPr/>
        </p:nvSpPr>
        <p:spPr>
          <a:xfrm>
            <a:off x="4464423" y="49026"/>
            <a:ext cx="5924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Coercive</a:t>
            </a:r>
            <a:r>
              <a:rPr lang="de-DE" dirty="0"/>
              <a:t> = </a:t>
            </a:r>
            <a:r>
              <a:rPr lang="de-DE" dirty="0" err="1"/>
              <a:t>Pushed</a:t>
            </a:r>
            <a:r>
              <a:rPr lang="de-DE" dirty="0"/>
              <a:t> on </a:t>
            </a:r>
            <a:r>
              <a:rPr lang="de-DE" dirty="0" err="1"/>
              <a:t>you</a:t>
            </a:r>
            <a:r>
              <a:rPr lang="de-DE" dirty="0"/>
              <a:t> /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chance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react</a:t>
            </a:r>
            <a:r>
              <a:rPr lang="de-DE" dirty="0"/>
              <a:t> / just </a:t>
            </a:r>
            <a:r>
              <a:rPr lang="de-DE" dirty="0" err="1"/>
              <a:t>happens</a:t>
            </a:r>
            <a:endParaRPr lang="de-DE" dirty="0"/>
          </a:p>
          <a:p>
            <a:r>
              <a:rPr lang="de-DE" dirty="0" err="1"/>
              <a:t>Selfish</a:t>
            </a:r>
            <a:r>
              <a:rPr lang="de-DE" dirty="0"/>
              <a:t> = I </a:t>
            </a:r>
            <a:r>
              <a:rPr lang="de-DE" dirty="0" err="1"/>
              <a:t>decide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/ </a:t>
            </a:r>
            <a:r>
              <a:rPr lang="de-DE" dirty="0" err="1"/>
              <a:t>or</a:t>
            </a:r>
            <a:r>
              <a:rPr lang="de-DE" dirty="0"/>
              <a:t> I </a:t>
            </a:r>
            <a:r>
              <a:rPr lang="de-DE" dirty="0" err="1"/>
              <a:t>decide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fail</a:t>
            </a:r>
            <a:endParaRPr lang="de-DE" dirty="0"/>
          </a:p>
          <a:p>
            <a:r>
              <a:rPr lang="de-DE" dirty="0"/>
              <a:t>Coop = </a:t>
            </a:r>
            <a:r>
              <a:rPr lang="de-DE" dirty="0" err="1"/>
              <a:t>Negotation</a:t>
            </a:r>
            <a:r>
              <a:rPr lang="de-DE" dirty="0"/>
              <a:t> / </a:t>
            </a:r>
            <a:r>
              <a:rPr lang="de-DE" dirty="0" err="1"/>
              <a:t>Willingness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compromise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2910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182B6-266E-0B48-AF2E-4C33C40D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Goal: 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MPI </a:t>
            </a:r>
            <a:r>
              <a:rPr lang="de-DE" dirty="0" err="1"/>
              <a:t>job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E3B8-4EF8-6040-B2D6-9A0BB2452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Coercive</a:t>
            </a:r>
            <a:r>
              <a:rPr lang="de-DE" dirty="0"/>
              <a:t> -&gt;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them</a:t>
            </a:r>
            <a:endParaRPr lang="de-DE" dirty="0"/>
          </a:p>
          <a:p>
            <a:pPr lvl="1"/>
            <a:r>
              <a:rPr lang="de-DE" dirty="0"/>
              <a:t>Not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failure</a:t>
            </a:r>
            <a:endParaRPr lang="de-DE" dirty="0"/>
          </a:p>
          <a:p>
            <a:pPr lvl="1"/>
            <a:r>
              <a:rPr lang="de-DE" dirty="0"/>
              <a:t>UNIX </a:t>
            </a:r>
            <a:r>
              <a:rPr lang="de-DE" dirty="0" err="1"/>
              <a:t>signal</a:t>
            </a:r>
            <a:r>
              <a:rPr lang="de-DE" dirty="0"/>
              <a:t> Kill -9</a:t>
            </a:r>
          </a:p>
          <a:p>
            <a:pPr lvl="1"/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„</a:t>
            </a:r>
            <a:r>
              <a:rPr lang="de-DE" dirty="0" err="1"/>
              <a:t>special</a:t>
            </a:r>
            <a:r>
              <a:rPr lang="de-DE" dirty="0"/>
              <a:t>“ </a:t>
            </a:r>
            <a:r>
              <a:rPr lang="de-DE" dirty="0" err="1"/>
              <a:t>apps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runtimes</a:t>
            </a:r>
            <a:r>
              <a:rPr lang="de-DE" dirty="0"/>
              <a:t> (-&gt; </a:t>
            </a:r>
            <a:r>
              <a:rPr lang="de-DE" dirty="0" err="1"/>
              <a:t>root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)</a:t>
            </a:r>
          </a:p>
          <a:p>
            <a:r>
              <a:rPr lang="de-DE" dirty="0" err="1"/>
              <a:t>Selfish</a:t>
            </a:r>
            <a:r>
              <a:rPr lang="de-DE" dirty="0"/>
              <a:t> -&gt;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them</a:t>
            </a:r>
            <a:endParaRPr lang="de-DE" dirty="0"/>
          </a:p>
          <a:p>
            <a:pPr lvl="1"/>
            <a:r>
              <a:rPr lang="de-DE" dirty="0"/>
              <a:t>Not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forces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wait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decide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up</a:t>
            </a:r>
            <a:endParaRPr lang="de-DE" dirty="0"/>
          </a:p>
          <a:p>
            <a:pPr lvl="1"/>
            <a:r>
              <a:rPr lang="de-DE" dirty="0"/>
              <a:t>UNIX </a:t>
            </a:r>
            <a:r>
              <a:rPr lang="de-DE" dirty="0" err="1"/>
              <a:t>signal</a:t>
            </a:r>
            <a:r>
              <a:rPr lang="de-DE" dirty="0"/>
              <a:t> Kill</a:t>
            </a:r>
          </a:p>
          <a:p>
            <a:r>
              <a:rPr lang="de-DE" dirty="0" err="1"/>
              <a:t>Cooperative</a:t>
            </a:r>
            <a:r>
              <a:rPr lang="de-DE" dirty="0"/>
              <a:t> –&gt;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potentially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them</a:t>
            </a:r>
            <a:endParaRPr lang="de-DE" dirty="0"/>
          </a:p>
          <a:p>
            <a:pPr lvl="1"/>
            <a:r>
              <a:rPr lang="de-DE" dirty="0"/>
              <a:t>Not </a:t>
            </a:r>
            <a:r>
              <a:rPr lang="de-DE" dirty="0" err="1"/>
              <a:t>getting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OK</a:t>
            </a:r>
          </a:p>
          <a:p>
            <a:pPr lvl="1"/>
            <a:r>
              <a:rPr lang="de-DE" dirty="0"/>
              <a:t>UNIX </a:t>
            </a:r>
            <a:r>
              <a:rPr lang="de-DE" dirty="0" err="1"/>
              <a:t>signal</a:t>
            </a:r>
            <a:r>
              <a:rPr lang="de-DE" dirty="0"/>
              <a:t> SIGINT</a:t>
            </a:r>
          </a:p>
        </p:txBody>
      </p:sp>
    </p:spTree>
    <p:extLst>
      <p:ext uri="{BB962C8B-B14F-4D97-AF65-F5344CB8AC3E}">
        <p14:creationId xmlns:p14="http://schemas.microsoft.com/office/powerpoint/2010/main" val="2659615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182B6-266E-0B48-AF2E-4C33C40D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Goal: 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MPI </a:t>
            </a:r>
            <a:r>
              <a:rPr lang="de-DE" dirty="0" err="1"/>
              <a:t>job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E3B8-4EF8-6040-B2D6-9A0BB2452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Needs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 </a:t>
            </a:r>
            <a:r>
              <a:rPr lang="de-DE" dirty="0" err="1"/>
              <a:t>call</a:t>
            </a:r>
            <a:r>
              <a:rPr lang="de-DE" dirty="0"/>
              <a:t> at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process</a:t>
            </a:r>
            <a:endParaRPr lang="de-DE" dirty="0"/>
          </a:p>
          <a:p>
            <a:pPr lvl="1"/>
            <a:r>
              <a:rPr lang="de-DE" dirty="0" err="1"/>
              <a:t>MPI_Grow</a:t>
            </a:r>
            <a:r>
              <a:rPr lang="de-DE" dirty="0"/>
              <a:t>(&lt;</a:t>
            </a:r>
            <a:r>
              <a:rPr lang="de-DE" dirty="0" err="1"/>
              <a:t>resource</a:t>
            </a:r>
            <a:r>
              <a:rPr lang="de-DE" dirty="0"/>
              <a:t> </a:t>
            </a:r>
            <a:r>
              <a:rPr lang="de-DE" dirty="0" err="1"/>
              <a:t>descriptor</a:t>
            </a:r>
            <a:r>
              <a:rPr lang="de-DE" dirty="0"/>
              <a:t>&gt;)</a:t>
            </a:r>
          </a:p>
          <a:p>
            <a:pPr lvl="2"/>
            <a:r>
              <a:rPr lang="de-DE" dirty="0"/>
              <a:t>Return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(</a:t>
            </a:r>
            <a:r>
              <a:rPr lang="de-DE" dirty="0" err="1"/>
              <a:t>name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)</a:t>
            </a:r>
          </a:p>
          <a:p>
            <a:pPr lvl="3"/>
            <a:r>
              <a:rPr lang="de-DE" dirty="0" err="1"/>
              <a:t>Anon</a:t>
            </a:r>
            <a:r>
              <a:rPr lang="de-DE" dirty="0"/>
              <a:t>. Resources (e.g.,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10 </a:t>
            </a:r>
            <a:r>
              <a:rPr lang="de-DE" dirty="0" err="1"/>
              <a:t>processes</a:t>
            </a:r>
            <a:r>
              <a:rPr lang="de-DE" dirty="0"/>
              <a:t>)</a:t>
            </a:r>
          </a:p>
          <a:p>
            <a:pPr lvl="2"/>
            <a:r>
              <a:rPr lang="de-DE" dirty="0"/>
              <a:t>OR </a:t>
            </a:r>
            <a:r>
              <a:rPr lang="de-DE" dirty="0" err="1"/>
              <a:t>query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(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incomplete</a:t>
            </a:r>
            <a:r>
              <a:rPr lang="de-DE" dirty="0"/>
              <a:t>)</a:t>
            </a:r>
          </a:p>
          <a:p>
            <a:pPr lvl="3"/>
            <a:r>
              <a:rPr lang="de-DE" dirty="0" err="1"/>
              <a:t>Known</a:t>
            </a:r>
            <a:r>
              <a:rPr lang="de-DE" dirty="0"/>
              <a:t> </a:t>
            </a:r>
            <a:r>
              <a:rPr lang="de-DE" dirty="0" err="1"/>
              <a:t>resources</a:t>
            </a:r>
            <a:r>
              <a:rPr lang="de-DE" dirty="0"/>
              <a:t> -&gt;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set</a:t>
            </a:r>
            <a:r>
              <a:rPr lang="de-DE" dirty="0"/>
              <a:t>, 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left</a:t>
            </a:r>
            <a:endParaRPr lang="de-DE" dirty="0"/>
          </a:p>
          <a:p>
            <a:pPr lvl="2"/>
            <a:r>
              <a:rPr lang="de-DE" dirty="0"/>
              <a:t>OR </a:t>
            </a:r>
            <a:r>
              <a:rPr lang="de-DE" dirty="0" err="1"/>
              <a:t>query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I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own</a:t>
            </a:r>
            <a:r>
              <a:rPr lang="de-DE" dirty="0"/>
              <a:t> at all, </a:t>
            </a:r>
            <a:r>
              <a:rPr lang="de-DE" dirty="0" err="1"/>
              <a:t>yet</a:t>
            </a:r>
            <a:endParaRPr lang="de-DE" dirty="0"/>
          </a:p>
          <a:p>
            <a:pPr lvl="3"/>
            <a:endParaRPr lang="de-DE" dirty="0"/>
          </a:p>
          <a:p>
            <a:pPr lvl="2"/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9755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Collection of Use Cases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2880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noProof="0" dirty="0">
                <a:solidFill>
                  <a:schemeClr val="accent1"/>
                </a:solidFill>
              </a:rPr>
              <a:t>Coupled applications 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noProof="0" dirty="0"/>
              <a:t>Independent components that need to be scheduled</a:t>
            </a:r>
          </a:p>
          <a:p>
            <a:pPr lvl="1"/>
            <a:r>
              <a:rPr lang="en-US" dirty="0"/>
              <a:t>From tightly couple to loosely coupled workflows</a:t>
            </a:r>
          </a:p>
          <a:p>
            <a:pPr lvl="1"/>
            <a:r>
              <a:rPr lang="en-US" dirty="0"/>
              <a:t>Part of one larger application, i.e., parts know of each other / need each other</a:t>
            </a:r>
          </a:p>
          <a:p>
            <a:pPr lvl="1"/>
            <a:endParaRPr lang="en-US" dirty="0"/>
          </a:p>
          <a:p>
            <a:r>
              <a:rPr lang="en-US" dirty="0"/>
              <a:t>Each component has its own (separate/non-overlapping) process set</a:t>
            </a:r>
          </a:p>
          <a:p>
            <a:pPr lvl="1"/>
            <a:r>
              <a:rPr lang="en-US" dirty="0"/>
              <a:t>Creates sessions, groups, communicators from that</a:t>
            </a:r>
          </a:p>
          <a:p>
            <a:pPr lvl="1"/>
            <a:r>
              <a:rPr lang="en-US" dirty="0"/>
              <a:t>Separate bubbles</a:t>
            </a:r>
          </a:p>
          <a:p>
            <a:pPr lvl="1"/>
            <a:endParaRPr lang="en-US" dirty="0"/>
          </a:p>
          <a:p>
            <a:r>
              <a:rPr lang="en-US" dirty="0"/>
              <a:t>Additionally, larger process sets must exist</a:t>
            </a:r>
          </a:p>
          <a:p>
            <a:pPr lvl="1"/>
            <a:r>
              <a:rPr lang="en-US" dirty="0"/>
              <a:t>All processes known</a:t>
            </a:r>
          </a:p>
          <a:p>
            <a:pPr lvl="1"/>
            <a:r>
              <a:rPr lang="en-US" dirty="0"/>
              <a:t>Union of component process sets</a:t>
            </a:r>
          </a:p>
          <a:p>
            <a:pPr lvl="1"/>
            <a:r>
              <a:rPr lang="en-US" dirty="0"/>
              <a:t>Smaller cross component sets</a:t>
            </a:r>
          </a:p>
          <a:p>
            <a:pPr lvl="1"/>
            <a:endParaRPr lang="en-US" dirty="0"/>
          </a:p>
          <a:p>
            <a:r>
              <a:rPr lang="en-US" dirty="0"/>
              <a:t>Naming? Querying?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71787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</a:t>
            </a:r>
            <a:r>
              <a:rPr lang="de-DE" dirty="0" err="1"/>
              <a:t>Cooperative</a:t>
            </a:r>
            <a:r>
              <a:rPr lang="de-DE" dirty="0"/>
              <a:t> Components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4932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592634" y="1864270"/>
            <a:ext cx="3183300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592634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1.1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364932" y="5116884"/>
            <a:ext cx="171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Bubble 1</a:t>
            </a:r>
            <a:br>
              <a:rPr lang="de-DE" dirty="0"/>
            </a:br>
            <a:r>
              <a:rPr lang="de-DE" dirty="0"/>
              <a:t>Comp.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704199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09A17-D0CB-9040-9E9A-3154C07F8A9F}"/>
              </a:ext>
            </a:extLst>
          </p:cNvPr>
          <p:cNvSpPr/>
          <p:nvPr/>
        </p:nvSpPr>
        <p:spPr>
          <a:xfrm>
            <a:off x="592634" y="3004437"/>
            <a:ext cx="3183300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D9F4718-D221-BA44-94AB-F68518843F78}"/>
              </a:ext>
            </a:extLst>
          </p:cNvPr>
          <p:cNvSpPr/>
          <p:nvPr/>
        </p:nvSpPr>
        <p:spPr>
          <a:xfrm>
            <a:off x="592634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1.2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FA8EF1-755A-494E-991E-33505745CAD9}"/>
              </a:ext>
            </a:extLst>
          </p:cNvPr>
          <p:cNvSpPr txBox="1"/>
          <p:nvPr/>
        </p:nvSpPr>
        <p:spPr>
          <a:xfrm>
            <a:off x="704199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A1CEF6-D95E-5C4E-9E33-7AF25E001A66}"/>
              </a:ext>
            </a:extLst>
          </p:cNvPr>
          <p:cNvSpPr/>
          <p:nvPr/>
        </p:nvSpPr>
        <p:spPr>
          <a:xfrm>
            <a:off x="592634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00C76E8-CCDD-B849-BFB0-CC0550759A4A}"/>
              </a:ext>
            </a:extLst>
          </p:cNvPr>
          <p:cNvSpPr/>
          <p:nvPr/>
        </p:nvSpPr>
        <p:spPr>
          <a:xfrm>
            <a:off x="592634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1.3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40277-CC45-FD4E-8710-BB252172471D}"/>
              </a:ext>
            </a:extLst>
          </p:cNvPr>
          <p:cNvSpPr txBox="1"/>
          <p:nvPr/>
        </p:nvSpPr>
        <p:spPr>
          <a:xfrm>
            <a:off x="704199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9603A33F-07B8-634D-AEF8-57EA2013E25C}"/>
              </a:ext>
            </a:extLst>
          </p:cNvPr>
          <p:cNvSpPr/>
          <p:nvPr/>
        </p:nvSpPr>
        <p:spPr>
          <a:xfrm>
            <a:off x="10057008" y="1484417"/>
            <a:ext cx="1712259" cy="3612738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CCD368C-3E8A-6E45-9A39-B379085B52E7}"/>
              </a:ext>
            </a:extLst>
          </p:cNvPr>
          <p:cNvSpPr/>
          <p:nvPr/>
        </p:nvSpPr>
        <p:spPr>
          <a:xfrm>
            <a:off x="8416068" y="1864270"/>
            <a:ext cx="3155976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5917098-35A7-E94E-AB1C-8E3F9D74DAE5}"/>
              </a:ext>
            </a:extLst>
          </p:cNvPr>
          <p:cNvSpPr/>
          <p:nvPr/>
        </p:nvSpPr>
        <p:spPr>
          <a:xfrm>
            <a:off x="10284710" y="1826974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2.1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18AE079-F6CC-1D49-86F4-86BCB19F4D5A}"/>
              </a:ext>
            </a:extLst>
          </p:cNvPr>
          <p:cNvSpPr txBox="1"/>
          <p:nvPr/>
        </p:nvSpPr>
        <p:spPr>
          <a:xfrm>
            <a:off x="10057008" y="5116884"/>
            <a:ext cx="171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Bubble 2</a:t>
            </a:r>
            <a:br>
              <a:rPr lang="de-DE" dirty="0"/>
            </a:br>
            <a:r>
              <a:rPr lang="de-DE" dirty="0"/>
              <a:t>Comp. 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6561CEC-9D58-824A-AF35-711CDD158B8C}"/>
              </a:ext>
            </a:extLst>
          </p:cNvPr>
          <p:cNvSpPr txBox="1"/>
          <p:nvPr/>
        </p:nvSpPr>
        <p:spPr>
          <a:xfrm>
            <a:off x="10396275" y="1494938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3F4A24-FD65-3B42-8237-6F85730B1A3E}"/>
              </a:ext>
            </a:extLst>
          </p:cNvPr>
          <p:cNvSpPr/>
          <p:nvPr/>
        </p:nvSpPr>
        <p:spPr>
          <a:xfrm>
            <a:off x="8412908" y="3004437"/>
            <a:ext cx="3159135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96D7920-3501-E141-9511-93F50A83360B}"/>
              </a:ext>
            </a:extLst>
          </p:cNvPr>
          <p:cNvSpPr/>
          <p:nvPr/>
        </p:nvSpPr>
        <p:spPr>
          <a:xfrm>
            <a:off x="10284710" y="296714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2.2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78DE89-7543-0C45-8764-D9AC99FACF2A}"/>
              </a:ext>
            </a:extLst>
          </p:cNvPr>
          <p:cNvSpPr txBox="1"/>
          <p:nvPr/>
        </p:nvSpPr>
        <p:spPr>
          <a:xfrm>
            <a:off x="10396275" y="2635105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5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E243831-3B4F-434F-AE37-C5BD5C855753}"/>
              </a:ext>
            </a:extLst>
          </p:cNvPr>
          <p:cNvSpPr/>
          <p:nvPr/>
        </p:nvSpPr>
        <p:spPr>
          <a:xfrm>
            <a:off x="10284710" y="4144604"/>
            <a:ext cx="1287333" cy="69408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7D7AF0F-4127-C848-807F-757598772FB6}"/>
              </a:ext>
            </a:extLst>
          </p:cNvPr>
          <p:cNvSpPr/>
          <p:nvPr/>
        </p:nvSpPr>
        <p:spPr>
          <a:xfrm>
            <a:off x="10284710" y="410730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C 2.3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CBB2E1F-A7AD-D34B-A4F2-EBE5A714D2CA}"/>
              </a:ext>
            </a:extLst>
          </p:cNvPr>
          <p:cNvSpPr txBox="1"/>
          <p:nvPr/>
        </p:nvSpPr>
        <p:spPr>
          <a:xfrm>
            <a:off x="10396275" y="3775272"/>
            <a:ext cx="1064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6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D51C9AC7-8F28-E640-BD0F-70512AFB04B2}"/>
              </a:ext>
            </a:extLst>
          </p:cNvPr>
          <p:cNvSpPr/>
          <p:nvPr/>
        </p:nvSpPr>
        <p:spPr>
          <a:xfrm>
            <a:off x="2488601" y="1845621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IC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1A137C4-8259-544F-940A-BD6934E54580}"/>
              </a:ext>
            </a:extLst>
          </p:cNvPr>
          <p:cNvSpPr/>
          <p:nvPr/>
        </p:nvSpPr>
        <p:spPr>
          <a:xfrm>
            <a:off x="2491761" y="3004437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IC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50439009-25C3-D04C-B381-33B51223848B}"/>
              </a:ext>
            </a:extLst>
          </p:cNvPr>
          <p:cNvSpPr/>
          <p:nvPr/>
        </p:nvSpPr>
        <p:spPr>
          <a:xfrm>
            <a:off x="8416068" y="1845620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IC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23E2446-47D2-4B40-B479-FDD754835D12}"/>
              </a:ext>
            </a:extLst>
          </p:cNvPr>
          <p:cNvSpPr/>
          <p:nvPr/>
        </p:nvSpPr>
        <p:spPr>
          <a:xfrm>
            <a:off x="8416068" y="2985788"/>
            <a:ext cx="1287333" cy="731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IC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07C8B55B-849D-2746-98EE-E3F694F61443}"/>
              </a:ext>
            </a:extLst>
          </p:cNvPr>
          <p:cNvSpPr/>
          <p:nvPr/>
        </p:nvSpPr>
        <p:spPr>
          <a:xfrm>
            <a:off x="2375623" y="1504146"/>
            <a:ext cx="7484161" cy="260316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1F4E9-743A-8847-A46E-2E23155B247A}"/>
              </a:ext>
            </a:extLst>
          </p:cNvPr>
          <p:cNvSpPr txBox="1"/>
          <p:nvPr/>
        </p:nvSpPr>
        <p:spPr>
          <a:xfrm>
            <a:off x="4006384" y="1679604"/>
            <a:ext cx="36951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New </a:t>
            </a:r>
            <a:r>
              <a:rPr lang="de-DE" dirty="0" err="1"/>
              <a:t>bubble</a:t>
            </a:r>
            <a:r>
              <a:rPr lang="de-DE" dirty="0"/>
              <a:t> </a:t>
            </a:r>
            <a:r>
              <a:rPr lang="de-DE" dirty="0" err="1"/>
              <a:t>created</a:t>
            </a:r>
            <a:r>
              <a:rPr lang="de-DE" dirty="0"/>
              <a:t> </a:t>
            </a:r>
            <a:r>
              <a:rPr lang="de-DE" dirty="0" err="1"/>
              <a:t>either</a:t>
            </a:r>
            <a:r>
              <a:rPr lang="de-DE" dirty="0"/>
              <a:t> </a:t>
            </a:r>
            <a:r>
              <a:rPr lang="de-DE" dirty="0" err="1"/>
              <a:t>from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Separate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set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Form </a:t>
            </a:r>
            <a:r>
              <a:rPr lang="de-DE" b="1" dirty="0" err="1">
                <a:solidFill>
                  <a:srgbClr val="C00000"/>
                </a:solidFill>
              </a:rPr>
              <a:t>union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set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>
                <a:solidFill>
                  <a:srgbClr val="C00000"/>
                </a:solidFill>
              </a:rPr>
              <a:t>(but </a:t>
            </a:r>
            <a:r>
              <a:rPr lang="de-DE" b="1" dirty="0" err="1">
                <a:solidFill>
                  <a:srgbClr val="C00000"/>
                </a:solidFill>
              </a:rPr>
              <a:t>this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requires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some</a:t>
            </a:r>
            <a:r>
              <a:rPr lang="de-DE" b="1" dirty="0">
                <a:solidFill>
                  <a:srgbClr val="C00000"/>
                </a:solidFill>
              </a:rPr>
              <a:t> form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 err="1">
                <a:solidFill>
                  <a:srgbClr val="C00000"/>
                </a:solidFill>
              </a:rPr>
              <a:t>communication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to</a:t>
            </a:r>
            <a:r>
              <a:rPr lang="de-DE" b="1" dirty="0">
                <a:solidFill>
                  <a:srgbClr val="C00000"/>
                </a:solidFill>
              </a:rPr>
              <a:t> find </a:t>
            </a:r>
            <a:r>
              <a:rPr lang="de-DE" b="1" dirty="0" err="1">
                <a:solidFill>
                  <a:srgbClr val="C00000"/>
                </a:solidFill>
              </a:rPr>
              <a:t>processes</a:t>
            </a:r>
            <a:r>
              <a:rPr lang="de-DE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38AD6E2-7645-A143-A068-00A134EA5FED}"/>
              </a:ext>
            </a:extLst>
          </p:cNvPr>
          <p:cNvSpPr txBox="1"/>
          <p:nvPr/>
        </p:nvSpPr>
        <p:spPr>
          <a:xfrm>
            <a:off x="3256244" y="1132327"/>
            <a:ext cx="562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Bubble 3 / </a:t>
            </a:r>
            <a:r>
              <a:rPr lang="de-DE" dirty="0" err="1"/>
              <a:t>Intercomponent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F767C7-7342-3D42-AF64-4BE19795A99F}"/>
              </a:ext>
            </a:extLst>
          </p:cNvPr>
          <p:cNvSpPr txBox="1"/>
          <p:nvPr/>
        </p:nvSpPr>
        <p:spPr>
          <a:xfrm>
            <a:off x="2702360" y="4430524"/>
            <a:ext cx="45852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6"/>
                </a:solidFill>
              </a:rPr>
              <a:t>Bubble/</a:t>
            </a:r>
            <a:r>
              <a:rPr lang="de-DE" b="1" dirty="0" err="1">
                <a:solidFill>
                  <a:schemeClr val="accent6"/>
                </a:solidFill>
              </a:rPr>
              <a:t>Component</a:t>
            </a:r>
            <a:r>
              <a:rPr lang="de-DE" b="1" dirty="0">
                <a:solidFill>
                  <a:schemeClr val="accent6"/>
                </a:solidFill>
              </a:rPr>
              <a:t> 1 &amp; 2 form </a:t>
            </a:r>
            <a:r>
              <a:rPr lang="de-DE" b="1" dirty="0" err="1">
                <a:solidFill>
                  <a:schemeClr val="accent6"/>
                </a:solidFill>
              </a:rPr>
              <a:t>independently</a:t>
            </a:r>
            <a:endParaRPr lang="de-DE" b="1" dirty="0">
              <a:solidFill>
                <a:schemeClr val="accent6"/>
              </a:solidFill>
            </a:endParaRPr>
          </a:p>
          <a:p>
            <a:r>
              <a:rPr lang="de-DE" dirty="0"/>
              <a:t>OR</a:t>
            </a:r>
          </a:p>
          <a:p>
            <a:r>
              <a:rPr lang="de-DE" dirty="0" err="1"/>
              <a:t>Carve</a:t>
            </a:r>
            <a:r>
              <a:rPr lang="de-DE" dirty="0"/>
              <a:t> </a:t>
            </a:r>
            <a:r>
              <a:rPr lang="de-DE" dirty="0" err="1"/>
              <a:t>themselves</a:t>
            </a:r>
            <a:r>
              <a:rPr lang="de-DE" dirty="0"/>
              <a:t> off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beginning</a:t>
            </a:r>
            <a:endParaRPr lang="de-DE" dirty="0"/>
          </a:p>
          <a:p>
            <a:endParaRPr lang="de-DE" dirty="0"/>
          </a:p>
          <a:p>
            <a:r>
              <a:rPr lang="de-DE" dirty="0"/>
              <a:t>Same MPI, Same </a:t>
            </a:r>
            <a:r>
              <a:rPr lang="de-DE" dirty="0" err="1"/>
              <a:t>machine</a:t>
            </a:r>
            <a:r>
              <a:rPr lang="de-DE" dirty="0"/>
              <a:t> (???)</a:t>
            </a:r>
          </a:p>
        </p:txBody>
      </p:sp>
    </p:spTree>
    <p:extLst>
      <p:ext uri="{BB962C8B-B14F-4D97-AF65-F5344CB8AC3E}">
        <p14:creationId xmlns:p14="http://schemas.microsoft.com/office/powerpoint/2010/main" val="4138468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Collection of Use Cases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653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noProof="0" dirty="0">
                <a:solidFill>
                  <a:schemeClr val="accent1"/>
                </a:solidFill>
              </a:rPr>
              <a:t>(Partly) Co-located independent applications </a:t>
            </a:r>
          </a:p>
          <a:p>
            <a:pPr lvl="1"/>
            <a:r>
              <a:rPr lang="en-US" noProof="0" dirty="0"/>
              <a:t>I/O, Tools, Vis, Data Analytics, Steering </a:t>
            </a:r>
          </a:p>
          <a:p>
            <a:pPr lvl="1"/>
            <a:r>
              <a:rPr lang="en-US" noProof="0" dirty="0"/>
              <a:t>Possibly being able to dis/re-connect</a:t>
            </a:r>
          </a:p>
          <a:p>
            <a:pPr lvl="1"/>
            <a:endParaRPr lang="en-US" dirty="0"/>
          </a:p>
          <a:p>
            <a:r>
              <a:rPr lang="en-US" noProof="0" dirty="0"/>
              <a:t>Main application runs as usual</a:t>
            </a:r>
          </a:p>
          <a:p>
            <a:pPr lvl="1"/>
            <a:r>
              <a:rPr lang="en-US" dirty="0"/>
              <a:t>One or more sessions by itself / could have components</a:t>
            </a:r>
          </a:p>
          <a:p>
            <a:pPr lvl="1"/>
            <a:r>
              <a:rPr lang="en-US" noProof="0" dirty="0"/>
              <a:t>Not aware of the tool in itself</a:t>
            </a:r>
          </a:p>
          <a:p>
            <a:pPr lvl="1"/>
            <a:r>
              <a:rPr lang="en-US" dirty="0"/>
              <a:t>But, tool needs to be boot-strapped into application (e.g., P/QMPI)</a:t>
            </a:r>
          </a:p>
          <a:p>
            <a:pPr lvl="2"/>
            <a:r>
              <a:rPr lang="en-US" noProof="0" dirty="0"/>
              <a:t>Used to create separate communication sessions</a:t>
            </a:r>
          </a:p>
          <a:p>
            <a:pPr lvl="1"/>
            <a:endParaRPr lang="en-US" noProof="0" dirty="0"/>
          </a:p>
          <a:p>
            <a:r>
              <a:rPr lang="en-US" noProof="0" dirty="0"/>
              <a:t>Initial contact / connection / work / finalization </a:t>
            </a:r>
          </a:p>
          <a:p>
            <a:pPr lvl="1"/>
            <a:r>
              <a:rPr lang="en-US" dirty="0"/>
              <a:t>Tool </a:t>
            </a:r>
            <a:r>
              <a:rPr lang="en-US" dirty="0" err="1"/>
              <a:t>boostraps</a:t>
            </a:r>
            <a:r>
              <a:rPr lang="en-US" dirty="0"/>
              <a:t> in application and creates sessions, then lies dormant</a:t>
            </a:r>
            <a:endParaRPr lang="en-US" noProof="0" dirty="0"/>
          </a:p>
          <a:p>
            <a:pPr lvl="1"/>
            <a:r>
              <a:rPr lang="en-US" noProof="0" dirty="0"/>
              <a:t>User starts frontend and creates session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Frontend triggers dormant tools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Identify name of process set, </a:t>
            </a:r>
            <a:r>
              <a:rPr lang="en-US" dirty="0"/>
              <a:t>create communicator</a:t>
            </a:r>
          </a:p>
          <a:p>
            <a:pPr lvl="1"/>
            <a:r>
              <a:rPr lang="en-US" dirty="0"/>
              <a:t>Once complete, delete bubble 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If frontend drops, pop bubble</a:t>
            </a:r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389785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1BAC44B-20BD-0540-9492-751C4244CB91}"/>
              </a:ext>
            </a:extLst>
          </p:cNvPr>
          <p:cNvSpPr/>
          <p:nvPr/>
        </p:nvSpPr>
        <p:spPr>
          <a:xfrm>
            <a:off x="8802180" y="1770272"/>
            <a:ext cx="2108499" cy="48301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Scenario: Tool </a:t>
            </a:r>
            <a:r>
              <a:rPr lang="de-DE" dirty="0"/>
              <a:t>Frontend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3E8821-C500-7D40-967F-48FBA4EC170C}"/>
              </a:ext>
            </a:extLst>
          </p:cNvPr>
          <p:cNvSpPr/>
          <p:nvPr/>
        </p:nvSpPr>
        <p:spPr>
          <a:xfrm>
            <a:off x="9038849" y="2028454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868723B-0D7E-2244-BF94-31E3324D5E78}"/>
              </a:ext>
            </a:extLst>
          </p:cNvPr>
          <p:cNvSpPr/>
          <p:nvPr/>
        </p:nvSpPr>
        <p:spPr>
          <a:xfrm>
            <a:off x="9038849" y="3137528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0E8CB1-C14D-C140-9B52-A8506C57FA07}"/>
              </a:ext>
            </a:extLst>
          </p:cNvPr>
          <p:cNvSpPr/>
          <p:nvPr/>
        </p:nvSpPr>
        <p:spPr>
          <a:xfrm>
            <a:off x="9038849" y="4246602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5C91CE-B41A-B34F-97D9-5C3DA1F26800}"/>
              </a:ext>
            </a:extLst>
          </p:cNvPr>
          <p:cNvSpPr/>
          <p:nvPr/>
        </p:nvSpPr>
        <p:spPr>
          <a:xfrm>
            <a:off x="9038849" y="5355676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4298AA-A048-E747-9991-C5BD0D64BAA1}"/>
              </a:ext>
            </a:extLst>
          </p:cNvPr>
          <p:cNvSpPr/>
          <p:nvPr/>
        </p:nvSpPr>
        <p:spPr>
          <a:xfrm>
            <a:off x="6786914" y="2028454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449561B-E093-AD4A-9F8D-6B23C014EEDF}"/>
              </a:ext>
            </a:extLst>
          </p:cNvPr>
          <p:cNvSpPr/>
          <p:nvPr/>
        </p:nvSpPr>
        <p:spPr>
          <a:xfrm>
            <a:off x="6786914" y="3137528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AE90F0-E32A-7B4E-87B7-863D20739F3A}"/>
              </a:ext>
            </a:extLst>
          </p:cNvPr>
          <p:cNvSpPr/>
          <p:nvPr/>
        </p:nvSpPr>
        <p:spPr>
          <a:xfrm>
            <a:off x="6786914" y="4246602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04BF9D-0A47-704E-A44A-A89B6B16B443}"/>
              </a:ext>
            </a:extLst>
          </p:cNvPr>
          <p:cNvSpPr/>
          <p:nvPr/>
        </p:nvSpPr>
        <p:spPr>
          <a:xfrm>
            <a:off x="6786914" y="5355676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14569" y="1770272"/>
            <a:ext cx="5065690" cy="483018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3ED9B3-D342-4549-85F0-A35DDC85EFD7}"/>
              </a:ext>
            </a:extLst>
          </p:cNvPr>
          <p:cNvSpPr/>
          <p:nvPr/>
        </p:nvSpPr>
        <p:spPr>
          <a:xfrm>
            <a:off x="6704439" y="2028454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59F92A-2A2E-984F-AB6C-2576052C0ED8}"/>
              </a:ext>
            </a:extLst>
          </p:cNvPr>
          <p:cNvSpPr/>
          <p:nvPr/>
        </p:nvSpPr>
        <p:spPr>
          <a:xfrm>
            <a:off x="6704439" y="3137528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FAE8E0-3A81-D840-A270-A3754BD9A1E9}"/>
              </a:ext>
            </a:extLst>
          </p:cNvPr>
          <p:cNvSpPr/>
          <p:nvPr/>
        </p:nvSpPr>
        <p:spPr>
          <a:xfrm>
            <a:off x="6704439" y="4246602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DA019D-70AA-BB43-9E63-EAD4D084F727}"/>
              </a:ext>
            </a:extLst>
          </p:cNvPr>
          <p:cNvSpPr/>
          <p:nvPr/>
        </p:nvSpPr>
        <p:spPr>
          <a:xfrm>
            <a:off x="6704439" y="5355676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3980963" y="3536580"/>
            <a:ext cx="1954305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4119018" y="3536580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5189402" y="1422456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Bubble 1 = </a:t>
            </a:r>
            <a:r>
              <a:rPr lang="de-DE" dirty="0" err="1"/>
              <a:t>Comm</a:t>
            </a:r>
            <a:endParaRPr lang="de-D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6FB4DF-EDC7-CF4B-8351-76A673CDCB2F}"/>
              </a:ext>
            </a:extLst>
          </p:cNvPr>
          <p:cNvSpPr txBox="1"/>
          <p:nvPr/>
        </p:nvSpPr>
        <p:spPr>
          <a:xfrm>
            <a:off x="9371235" y="1447829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Bubble 2 = </a:t>
            </a:r>
            <a:r>
              <a:rPr lang="de-DE" dirty="0" err="1"/>
              <a:t>Comm</a:t>
            </a:r>
            <a:endParaRPr lang="de-D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0710CD-012A-B14E-9F68-2DA82AF3DC29}"/>
              </a:ext>
            </a:extLst>
          </p:cNvPr>
          <p:cNvSpPr txBox="1"/>
          <p:nvPr/>
        </p:nvSpPr>
        <p:spPr>
          <a:xfrm>
            <a:off x="10953711" y="240911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73738-1D11-A14A-AF30-B471A1194322}"/>
              </a:ext>
            </a:extLst>
          </p:cNvPr>
          <p:cNvSpPr txBox="1"/>
          <p:nvPr/>
        </p:nvSpPr>
        <p:spPr>
          <a:xfrm>
            <a:off x="10935781" y="3349109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5FD67C-6C20-EB4B-A8A3-3DAC4BB4BB9A}"/>
              </a:ext>
            </a:extLst>
          </p:cNvPr>
          <p:cNvSpPr txBox="1"/>
          <p:nvPr/>
        </p:nvSpPr>
        <p:spPr>
          <a:xfrm>
            <a:off x="10935781" y="45053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16B1B1-CB7D-6747-8B8B-8C7F3027C658}"/>
              </a:ext>
            </a:extLst>
          </p:cNvPr>
          <p:cNvSpPr txBox="1"/>
          <p:nvPr/>
        </p:nvSpPr>
        <p:spPr>
          <a:xfrm>
            <a:off x="10935781" y="5661679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4232378" y="4589042"/>
            <a:ext cx="1663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Ext.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dirty="0"/>
              <a:t>(e.g. I/O </a:t>
            </a:r>
            <a:r>
              <a:rPr lang="de-DE" dirty="0" err="1"/>
              <a:t>or</a:t>
            </a:r>
            <a:br>
              <a:rPr lang="de-DE" dirty="0"/>
            </a:br>
            <a:r>
              <a:rPr lang="de-DE" dirty="0" err="1"/>
              <a:t>frontend</a:t>
            </a:r>
            <a:r>
              <a:rPr lang="de-DE" dirty="0"/>
              <a:t> </a:t>
            </a:r>
            <a:r>
              <a:rPr lang="de-DE" dirty="0" err="1"/>
              <a:t>node</a:t>
            </a:r>
            <a:r>
              <a:rPr lang="de-DE" dirty="0"/>
              <a:t>)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4F0EC4-0ED5-1048-A02B-2BA2266102F8}"/>
              </a:ext>
            </a:extLst>
          </p:cNvPr>
          <p:cNvSpPr txBox="1"/>
          <p:nvPr/>
        </p:nvSpPr>
        <p:spPr>
          <a:xfrm>
            <a:off x="8347934" y="89524"/>
            <a:ext cx="3669979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400" dirty="0"/>
              <a:t>Isolation </a:t>
            </a:r>
            <a:r>
              <a:rPr lang="de-DE" sz="1400" dirty="0" err="1"/>
              <a:t>concerns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Performance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bubble</a:t>
            </a:r>
            <a:r>
              <a:rPr lang="de-DE" sz="1400" dirty="0"/>
              <a:t>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/>
              <a:t>Process</a:t>
            </a:r>
            <a:r>
              <a:rPr lang="de-DE" sz="1400" dirty="0"/>
              <a:t> 5 </a:t>
            </a:r>
            <a:r>
              <a:rPr lang="de-DE" sz="1400" dirty="0" err="1"/>
              <a:t>can‘t</a:t>
            </a:r>
            <a:r>
              <a:rPr lang="de-DE" sz="1400" dirty="0"/>
              <a:t> </a:t>
            </a:r>
            <a:r>
              <a:rPr lang="de-DE" sz="1400" dirty="0" err="1"/>
              <a:t>take</a:t>
            </a:r>
            <a:r>
              <a:rPr lang="de-DE" sz="1400" dirty="0"/>
              <a:t> down Sim in Bubble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Different Users??? – </a:t>
            </a:r>
            <a:r>
              <a:rPr lang="de-DE" sz="1400" dirty="0" err="1"/>
              <a:t>let</a:t>
            </a:r>
            <a:r>
              <a:rPr lang="de-DE" sz="1400" dirty="0"/>
              <a:t> </a:t>
            </a:r>
            <a:r>
              <a:rPr lang="de-DE" sz="1400" dirty="0" err="1"/>
              <a:t>other</a:t>
            </a:r>
            <a:r>
              <a:rPr lang="de-DE" sz="1400" dirty="0"/>
              <a:t> </a:t>
            </a:r>
            <a:r>
              <a:rPr lang="de-DE" sz="1400" dirty="0" err="1"/>
              <a:t>users</a:t>
            </a:r>
            <a:r>
              <a:rPr lang="de-DE" sz="1400" dirty="0"/>
              <a:t> </a:t>
            </a:r>
            <a:r>
              <a:rPr lang="de-DE" sz="1400" dirty="0" err="1"/>
              <a:t>connect</a:t>
            </a:r>
            <a:endParaRPr lang="de-D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Sharing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sim</a:t>
            </a:r>
            <a:r>
              <a:rPr lang="de-DE" sz="1400" dirty="0"/>
              <a:t> </a:t>
            </a:r>
            <a:r>
              <a:rPr lang="de-DE" sz="1400" dirty="0" err="1"/>
              <a:t>results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Other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cases</a:t>
            </a:r>
            <a:r>
              <a:rPr lang="de-DE" sz="1400" dirty="0"/>
              <a:t>: </a:t>
            </a:r>
            <a:r>
              <a:rPr lang="de-DE" sz="1400" dirty="0" err="1"/>
              <a:t>edge</a:t>
            </a:r>
            <a:r>
              <a:rPr lang="de-DE" sz="1400" dirty="0"/>
              <a:t>/</a:t>
            </a:r>
            <a:r>
              <a:rPr lang="de-DE" sz="1400" dirty="0" err="1"/>
              <a:t>sensing</a:t>
            </a:r>
            <a:r>
              <a:rPr lang="de-DE" sz="1400" dirty="0"/>
              <a:t>/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read</a:t>
            </a:r>
            <a:r>
              <a:rPr lang="de-DE" sz="1400" dirty="0"/>
              <a:t>-in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DF2EC2D-F1EB-DE42-BFCE-1A4297E73582}"/>
              </a:ext>
            </a:extLst>
          </p:cNvPr>
          <p:cNvCxnSpPr>
            <a:cxnSpLocks/>
            <a:stCxn id="19" idx="6"/>
            <a:endCxn id="9" idx="2"/>
          </p:cNvCxnSpPr>
          <p:nvPr/>
        </p:nvCxnSpPr>
        <p:spPr>
          <a:xfrm flipV="1">
            <a:off x="5797211" y="2517927"/>
            <a:ext cx="989703" cy="1508126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058752-0C1A-ED4B-BEDB-711F51BF47CB}"/>
              </a:ext>
            </a:extLst>
          </p:cNvPr>
          <p:cNvCxnSpPr>
            <a:cxnSpLocks/>
            <a:stCxn id="19" idx="6"/>
            <a:endCxn id="10" idx="2"/>
          </p:cNvCxnSpPr>
          <p:nvPr/>
        </p:nvCxnSpPr>
        <p:spPr>
          <a:xfrm flipV="1">
            <a:off x="5797211" y="3627001"/>
            <a:ext cx="989703" cy="39905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9B4F46F-7E88-E245-9950-AFEE7DDAA40A}"/>
              </a:ext>
            </a:extLst>
          </p:cNvPr>
          <p:cNvCxnSpPr>
            <a:cxnSpLocks/>
            <a:stCxn id="19" idx="6"/>
            <a:endCxn id="11" idx="2"/>
          </p:cNvCxnSpPr>
          <p:nvPr/>
        </p:nvCxnSpPr>
        <p:spPr>
          <a:xfrm>
            <a:off x="5797211" y="4026053"/>
            <a:ext cx="989703" cy="71002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AEB50ED-1B63-5F41-AE6F-57E3CD769529}"/>
              </a:ext>
            </a:extLst>
          </p:cNvPr>
          <p:cNvCxnSpPr>
            <a:cxnSpLocks/>
            <a:stCxn id="19" idx="6"/>
            <a:endCxn id="12" idx="2"/>
          </p:cNvCxnSpPr>
          <p:nvPr/>
        </p:nvCxnSpPr>
        <p:spPr>
          <a:xfrm>
            <a:off x="5797211" y="4026053"/>
            <a:ext cx="989703" cy="1819096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5B3D7D4-DE55-3643-8BA5-968490C7C370}"/>
              </a:ext>
            </a:extLst>
          </p:cNvPr>
          <p:cNvSpPr txBox="1"/>
          <p:nvPr/>
        </p:nvSpPr>
        <p:spPr>
          <a:xfrm>
            <a:off x="9140050" y="6565154"/>
            <a:ext cx="147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Fast Network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4F6A60-6AA7-0F4F-9511-A984D1EDD4FE}"/>
              </a:ext>
            </a:extLst>
          </p:cNvPr>
          <p:cNvSpPr txBox="1"/>
          <p:nvPr/>
        </p:nvSpPr>
        <p:spPr>
          <a:xfrm>
            <a:off x="4819426" y="6550171"/>
            <a:ext cx="3411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Slow Network, </a:t>
            </a:r>
            <a:r>
              <a:rPr lang="de-DE" dirty="0" err="1"/>
              <a:t>perhaps</a:t>
            </a:r>
            <a:r>
              <a:rPr lang="de-DE" dirty="0"/>
              <a:t> </a:t>
            </a:r>
            <a:r>
              <a:rPr lang="de-DE" dirty="0" err="1"/>
              <a:t>Tree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57803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1BAC44B-20BD-0540-9492-751C4244CB91}"/>
              </a:ext>
            </a:extLst>
          </p:cNvPr>
          <p:cNvSpPr/>
          <p:nvPr/>
        </p:nvSpPr>
        <p:spPr>
          <a:xfrm>
            <a:off x="8802180" y="1770272"/>
            <a:ext cx="2108499" cy="48301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B7A25-1CE5-ED45-B647-63C5BD1B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Tool Frontend (</a:t>
            </a:r>
            <a:r>
              <a:rPr lang="de-DE" dirty="0" err="1"/>
              <a:t>with</a:t>
            </a:r>
            <a:r>
              <a:rPr lang="de-DE" dirty="0"/>
              <a:t> User)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3E8821-C500-7D40-967F-48FBA4EC170C}"/>
              </a:ext>
            </a:extLst>
          </p:cNvPr>
          <p:cNvSpPr/>
          <p:nvPr/>
        </p:nvSpPr>
        <p:spPr>
          <a:xfrm>
            <a:off x="9038849" y="2028454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868723B-0D7E-2244-BF94-31E3324D5E78}"/>
              </a:ext>
            </a:extLst>
          </p:cNvPr>
          <p:cNvSpPr/>
          <p:nvPr/>
        </p:nvSpPr>
        <p:spPr>
          <a:xfrm>
            <a:off x="9038849" y="3137528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0E8CB1-C14D-C140-9B52-A8506C57FA07}"/>
              </a:ext>
            </a:extLst>
          </p:cNvPr>
          <p:cNvSpPr/>
          <p:nvPr/>
        </p:nvSpPr>
        <p:spPr>
          <a:xfrm>
            <a:off x="9038849" y="4246602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5C91CE-B41A-B34F-97D9-5C3DA1F26800}"/>
              </a:ext>
            </a:extLst>
          </p:cNvPr>
          <p:cNvSpPr/>
          <p:nvPr/>
        </p:nvSpPr>
        <p:spPr>
          <a:xfrm>
            <a:off x="9038849" y="5355676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Comp</a:t>
            </a:r>
            <a:r>
              <a:rPr lang="de-DE" dirty="0"/>
              <a:t> 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4298AA-A048-E747-9991-C5BD0D64BAA1}"/>
              </a:ext>
            </a:extLst>
          </p:cNvPr>
          <p:cNvSpPr/>
          <p:nvPr/>
        </p:nvSpPr>
        <p:spPr>
          <a:xfrm>
            <a:off x="6786914" y="2028454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449561B-E093-AD4A-9F8D-6B23C014EEDF}"/>
              </a:ext>
            </a:extLst>
          </p:cNvPr>
          <p:cNvSpPr/>
          <p:nvPr/>
        </p:nvSpPr>
        <p:spPr>
          <a:xfrm>
            <a:off x="6786914" y="3137528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AE90F0-E32A-7B4E-87B7-863D20739F3A}"/>
              </a:ext>
            </a:extLst>
          </p:cNvPr>
          <p:cNvSpPr/>
          <p:nvPr/>
        </p:nvSpPr>
        <p:spPr>
          <a:xfrm>
            <a:off x="6786914" y="4246602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04BF9D-0A47-704E-A44A-A89B6B16B443}"/>
              </a:ext>
            </a:extLst>
          </p:cNvPr>
          <p:cNvSpPr/>
          <p:nvPr/>
        </p:nvSpPr>
        <p:spPr>
          <a:xfrm>
            <a:off x="6786914" y="5355676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336DA8-3740-6C46-8FB3-2DF2CC5C39EA}"/>
              </a:ext>
            </a:extLst>
          </p:cNvPr>
          <p:cNvSpPr/>
          <p:nvPr/>
        </p:nvSpPr>
        <p:spPr>
          <a:xfrm>
            <a:off x="3614569" y="1770272"/>
            <a:ext cx="5065690" cy="4830182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3ED9B3-D342-4549-85F0-A35DDC85EFD7}"/>
              </a:ext>
            </a:extLst>
          </p:cNvPr>
          <p:cNvSpPr/>
          <p:nvPr/>
        </p:nvSpPr>
        <p:spPr>
          <a:xfrm>
            <a:off x="6704439" y="2028454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59F92A-2A2E-984F-AB6C-2576052C0ED8}"/>
              </a:ext>
            </a:extLst>
          </p:cNvPr>
          <p:cNvSpPr/>
          <p:nvPr/>
        </p:nvSpPr>
        <p:spPr>
          <a:xfrm>
            <a:off x="6704439" y="3137528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FAE8E0-3A81-D840-A270-A3754BD9A1E9}"/>
              </a:ext>
            </a:extLst>
          </p:cNvPr>
          <p:cNvSpPr/>
          <p:nvPr/>
        </p:nvSpPr>
        <p:spPr>
          <a:xfrm>
            <a:off x="6704439" y="4246602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DA019D-70AA-BB43-9E63-EAD4D084F727}"/>
              </a:ext>
            </a:extLst>
          </p:cNvPr>
          <p:cNvSpPr/>
          <p:nvPr/>
        </p:nvSpPr>
        <p:spPr>
          <a:xfrm>
            <a:off x="6704439" y="5355676"/>
            <a:ext cx="410942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E8E82-EC9A-CE46-94C6-D13858255B2C}"/>
              </a:ext>
            </a:extLst>
          </p:cNvPr>
          <p:cNvSpPr/>
          <p:nvPr/>
        </p:nvSpPr>
        <p:spPr>
          <a:xfrm>
            <a:off x="1721225" y="3536579"/>
            <a:ext cx="4214044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888D5E-506E-BC4A-8520-FAFEB4F2A10E}"/>
              </a:ext>
            </a:extLst>
          </p:cNvPr>
          <p:cNvSpPr/>
          <p:nvPr/>
        </p:nvSpPr>
        <p:spPr>
          <a:xfrm>
            <a:off x="4119018" y="3536580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 err="1"/>
              <a:t>Vis</a:t>
            </a:r>
            <a:r>
              <a:rPr lang="de-DE" dirty="0"/>
              <a:t>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27F2B-E0A8-DD4A-AD43-F58B513D55CA}"/>
              </a:ext>
            </a:extLst>
          </p:cNvPr>
          <p:cNvSpPr txBox="1"/>
          <p:nvPr/>
        </p:nvSpPr>
        <p:spPr>
          <a:xfrm>
            <a:off x="5189402" y="1422456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Bubble 1 = </a:t>
            </a:r>
            <a:r>
              <a:rPr lang="de-DE" dirty="0" err="1"/>
              <a:t>Comm</a:t>
            </a:r>
            <a:endParaRPr lang="de-D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6FB4DF-EDC7-CF4B-8351-76A673CDCB2F}"/>
              </a:ext>
            </a:extLst>
          </p:cNvPr>
          <p:cNvSpPr txBox="1"/>
          <p:nvPr/>
        </p:nvSpPr>
        <p:spPr>
          <a:xfrm>
            <a:off x="9371235" y="1447829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Bubble 2 = </a:t>
            </a:r>
            <a:r>
              <a:rPr lang="de-DE" dirty="0" err="1"/>
              <a:t>Comm</a:t>
            </a:r>
            <a:endParaRPr lang="de-D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0710CD-012A-B14E-9F68-2DA82AF3DC29}"/>
              </a:ext>
            </a:extLst>
          </p:cNvPr>
          <p:cNvSpPr txBox="1"/>
          <p:nvPr/>
        </p:nvSpPr>
        <p:spPr>
          <a:xfrm>
            <a:off x="10953711" y="2409117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73738-1D11-A14A-AF30-B471A1194322}"/>
              </a:ext>
            </a:extLst>
          </p:cNvPr>
          <p:cNvSpPr txBox="1"/>
          <p:nvPr/>
        </p:nvSpPr>
        <p:spPr>
          <a:xfrm>
            <a:off x="10935781" y="3349109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5FD67C-6C20-EB4B-A8A3-3DAC4BB4BB9A}"/>
              </a:ext>
            </a:extLst>
          </p:cNvPr>
          <p:cNvSpPr txBox="1"/>
          <p:nvPr/>
        </p:nvSpPr>
        <p:spPr>
          <a:xfrm>
            <a:off x="10935781" y="4505394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16B1B1-CB7D-6747-8B8B-8C7F3027C658}"/>
              </a:ext>
            </a:extLst>
          </p:cNvPr>
          <p:cNvSpPr txBox="1"/>
          <p:nvPr/>
        </p:nvSpPr>
        <p:spPr>
          <a:xfrm>
            <a:off x="10935781" y="5661679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Process</a:t>
            </a:r>
            <a:r>
              <a:rPr lang="de-DE" dirty="0"/>
              <a:t>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3DE81-E043-A444-9902-573A1B64F9F4}"/>
              </a:ext>
            </a:extLst>
          </p:cNvPr>
          <p:cNvSpPr txBox="1"/>
          <p:nvPr/>
        </p:nvSpPr>
        <p:spPr>
          <a:xfrm>
            <a:off x="4232378" y="4589042"/>
            <a:ext cx="1663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Ext. </a:t>
            </a:r>
            <a:r>
              <a:rPr lang="de-DE" dirty="0" err="1"/>
              <a:t>Process</a:t>
            </a:r>
            <a:br>
              <a:rPr lang="de-DE" dirty="0"/>
            </a:br>
            <a:r>
              <a:rPr lang="de-DE" dirty="0"/>
              <a:t>(e.g. I/O </a:t>
            </a:r>
            <a:r>
              <a:rPr lang="de-DE" dirty="0" err="1"/>
              <a:t>or</a:t>
            </a:r>
            <a:br>
              <a:rPr lang="de-DE" dirty="0"/>
            </a:br>
            <a:r>
              <a:rPr lang="de-DE" dirty="0" err="1"/>
              <a:t>frontend</a:t>
            </a:r>
            <a:r>
              <a:rPr lang="de-DE" dirty="0"/>
              <a:t> </a:t>
            </a:r>
            <a:r>
              <a:rPr lang="de-DE" dirty="0" err="1"/>
              <a:t>node</a:t>
            </a:r>
            <a:r>
              <a:rPr lang="de-DE" dirty="0"/>
              <a:t>)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4F0EC4-0ED5-1048-A02B-2BA2266102F8}"/>
              </a:ext>
            </a:extLst>
          </p:cNvPr>
          <p:cNvSpPr txBox="1"/>
          <p:nvPr/>
        </p:nvSpPr>
        <p:spPr>
          <a:xfrm>
            <a:off x="8347934" y="89524"/>
            <a:ext cx="3669979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400" dirty="0"/>
              <a:t>Isolation </a:t>
            </a:r>
            <a:r>
              <a:rPr lang="de-DE" sz="1400" dirty="0" err="1"/>
              <a:t>concerns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Performance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bubble</a:t>
            </a:r>
            <a:r>
              <a:rPr lang="de-DE" sz="1400" dirty="0"/>
              <a:t>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/>
              <a:t>Process</a:t>
            </a:r>
            <a:r>
              <a:rPr lang="de-DE" sz="1400" dirty="0"/>
              <a:t> 5 </a:t>
            </a:r>
            <a:r>
              <a:rPr lang="de-DE" sz="1400" dirty="0" err="1"/>
              <a:t>can‘t</a:t>
            </a:r>
            <a:r>
              <a:rPr lang="de-DE" sz="1400" dirty="0"/>
              <a:t> </a:t>
            </a:r>
            <a:r>
              <a:rPr lang="de-DE" sz="1400" dirty="0" err="1"/>
              <a:t>take</a:t>
            </a:r>
            <a:r>
              <a:rPr lang="de-DE" sz="1400" dirty="0"/>
              <a:t> down Sim in Bubble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Different Users??? – </a:t>
            </a:r>
            <a:r>
              <a:rPr lang="de-DE" sz="1400" dirty="0" err="1"/>
              <a:t>let</a:t>
            </a:r>
            <a:r>
              <a:rPr lang="de-DE" sz="1400" dirty="0"/>
              <a:t> </a:t>
            </a:r>
            <a:r>
              <a:rPr lang="de-DE" sz="1400" dirty="0" err="1"/>
              <a:t>other</a:t>
            </a:r>
            <a:r>
              <a:rPr lang="de-DE" sz="1400" dirty="0"/>
              <a:t> </a:t>
            </a:r>
            <a:r>
              <a:rPr lang="de-DE" sz="1400" dirty="0" err="1"/>
              <a:t>users</a:t>
            </a:r>
            <a:r>
              <a:rPr lang="de-DE" sz="1400" dirty="0"/>
              <a:t> </a:t>
            </a:r>
            <a:r>
              <a:rPr lang="de-DE" sz="1400" dirty="0" err="1"/>
              <a:t>connect</a:t>
            </a:r>
            <a:endParaRPr lang="de-D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Sharing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sim</a:t>
            </a:r>
            <a:r>
              <a:rPr lang="de-DE" sz="1400" dirty="0"/>
              <a:t> </a:t>
            </a:r>
            <a:r>
              <a:rPr lang="de-DE" sz="1400" dirty="0" err="1"/>
              <a:t>results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Other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cases</a:t>
            </a:r>
            <a:r>
              <a:rPr lang="de-DE" sz="1400" dirty="0"/>
              <a:t>: </a:t>
            </a:r>
            <a:r>
              <a:rPr lang="de-DE" sz="1400" dirty="0" err="1"/>
              <a:t>edge</a:t>
            </a:r>
            <a:r>
              <a:rPr lang="de-DE" sz="1400" dirty="0"/>
              <a:t>/</a:t>
            </a:r>
            <a:r>
              <a:rPr lang="de-DE" sz="1400" dirty="0" err="1"/>
              <a:t>sensing</a:t>
            </a:r>
            <a:r>
              <a:rPr lang="de-DE" sz="1400" dirty="0"/>
              <a:t>/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read</a:t>
            </a:r>
            <a:r>
              <a:rPr lang="de-DE" sz="1400" dirty="0"/>
              <a:t>-in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DF2EC2D-F1EB-DE42-BFCE-1A4297E73582}"/>
              </a:ext>
            </a:extLst>
          </p:cNvPr>
          <p:cNvCxnSpPr>
            <a:cxnSpLocks/>
            <a:stCxn id="19" idx="6"/>
            <a:endCxn id="9" idx="2"/>
          </p:cNvCxnSpPr>
          <p:nvPr/>
        </p:nvCxnSpPr>
        <p:spPr>
          <a:xfrm flipV="1">
            <a:off x="5797211" y="2517927"/>
            <a:ext cx="989703" cy="1508126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058752-0C1A-ED4B-BEDB-711F51BF47CB}"/>
              </a:ext>
            </a:extLst>
          </p:cNvPr>
          <p:cNvCxnSpPr>
            <a:cxnSpLocks/>
            <a:stCxn id="19" idx="6"/>
            <a:endCxn id="10" idx="2"/>
          </p:cNvCxnSpPr>
          <p:nvPr/>
        </p:nvCxnSpPr>
        <p:spPr>
          <a:xfrm flipV="1">
            <a:off x="5797211" y="3627001"/>
            <a:ext cx="989703" cy="39905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9B4F46F-7E88-E245-9950-AFEE7DDAA40A}"/>
              </a:ext>
            </a:extLst>
          </p:cNvPr>
          <p:cNvCxnSpPr>
            <a:cxnSpLocks/>
            <a:stCxn id="19" idx="6"/>
            <a:endCxn id="11" idx="2"/>
          </p:cNvCxnSpPr>
          <p:nvPr/>
        </p:nvCxnSpPr>
        <p:spPr>
          <a:xfrm>
            <a:off x="5797211" y="4026053"/>
            <a:ext cx="989703" cy="71002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AEB50ED-1B63-5F41-AE6F-57E3CD769529}"/>
              </a:ext>
            </a:extLst>
          </p:cNvPr>
          <p:cNvCxnSpPr>
            <a:cxnSpLocks/>
            <a:stCxn id="19" idx="6"/>
            <a:endCxn id="12" idx="2"/>
          </p:cNvCxnSpPr>
          <p:nvPr/>
        </p:nvCxnSpPr>
        <p:spPr>
          <a:xfrm>
            <a:off x="5797211" y="4026053"/>
            <a:ext cx="989703" cy="1819096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E5840827-DF75-9F46-919B-96E0BF03F76B}"/>
              </a:ext>
            </a:extLst>
          </p:cNvPr>
          <p:cNvSpPr/>
          <p:nvPr/>
        </p:nvSpPr>
        <p:spPr>
          <a:xfrm>
            <a:off x="1721224" y="3536580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User FE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F264E4-CA61-974A-8021-AB9B998C9B4D}"/>
              </a:ext>
            </a:extLst>
          </p:cNvPr>
          <p:cNvSpPr/>
          <p:nvPr/>
        </p:nvSpPr>
        <p:spPr>
          <a:xfrm>
            <a:off x="539043" y="1817161"/>
            <a:ext cx="1678193" cy="97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Session</a:t>
            </a:r>
            <a:br>
              <a:rPr lang="de-DE" dirty="0"/>
            </a:br>
            <a:r>
              <a:rPr lang="de-DE" dirty="0"/>
              <a:t>User FE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0230A10-C006-1D49-8BEF-3853CFF9A80E}"/>
              </a:ext>
            </a:extLst>
          </p:cNvPr>
          <p:cNvSpPr/>
          <p:nvPr/>
        </p:nvSpPr>
        <p:spPr>
          <a:xfrm>
            <a:off x="560875" y="1819556"/>
            <a:ext cx="1656361" cy="97894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75B3A9-63E2-E34C-8FA1-1533C6D916FB}"/>
              </a:ext>
            </a:extLst>
          </p:cNvPr>
          <p:cNvSpPr txBox="1"/>
          <p:nvPr/>
        </p:nvSpPr>
        <p:spPr>
          <a:xfrm>
            <a:off x="428305" y="1447829"/>
            <a:ext cx="259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User </a:t>
            </a:r>
            <a:r>
              <a:rPr lang="de-DE" dirty="0" err="1"/>
              <a:t>Process</a:t>
            </a:r>
            <a:r>
              <a:rPr lang="de-DE" dirty="0"/>
              <a:t>, e.g., Laptop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BE6F32EC-3BFB-ED4B-B1DC-D8A1C3E62736}"/>
              </a:ext>
            </a:extLst>
          </p:cNvPr>
          <p:cNvSpPr/>
          <p:nvPr/>
        </p:nvSpPr>
        <p:spPr>
          <a:xfrm>
            <a:off x="192017" y="1333948"/>
            <a:ext cx="3300631" cy="3402127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5D79A8-1B71-034A-9B08-770E7C0D6C95}"/>
              </a:ext>
            </a:extLst>
          </p:cNvPr>
          <p:cNvCxnSpPr>
            <a:cxnSpLocks/>
            <a:stCxn id="39" idx="0"/>
            <a:endCxn id="41" idx="2"/>
          </p:cNvCxnSpPr>
          <p:nvPr/>
        </p:nvCxnSpPr>
        <p:spPr>
          <a:xfrm flipH="1" flipV="1">
            <a:off x="1389056" y="2798502"/>
            <a:ext cx="1171265" cy="738078"/>
          </a:xfrm>
          <a:prstGeom prst="line">
            <a:avLst/>
          </a:prstGeom>
          <a:ln w="762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FB7D458-519B-D543-B05E-53686B496E08}"/>
              </a:ext>
            </a:extLst>
          </p:cNvPr>
          <p:cNvSpPr txBox="1"/>
          <p:nvPr/>
        </p:nvSpPr>
        <p:spPr>
          <a:xfrm>
            <a:off x="1085887" y="2979777"/>
            <a:ext cx="188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Remote / Desktop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043ADA1-555B-2444-8ECD-98D784341905}"/>
              </a:ext>
            </a:extLst>
          </p:cNvPr>
          <p:cNvSpPr txBox="1"/>
          <p:nvPr/>
        </p:nvSpPr>
        <p:spPr>
          <a:xfrm>
            <a:off x="9140050" y="6565154"/>
            <a:ext cx="147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Fast Network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6B8094-8161-5D42-AE43-E5A4ABDD3602}"/>
              </a:ext>
            </a:extLst>
          </p:cNvPr>
          <p:cNvSpPr txBox="1"/>
          <p:nvPr/>
        </p:nvSpPr>
        <p:spPr>
          <a:xfrm>
            <a:off x="4819426" y="6550171"/>
            <a:ext cx="3411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Slow Network, </a:t>
            </a:r>
            <a:r>
              <a:rPr lang="de-DE" dirty="0" err="1"/>
              <a:t>perhaps</a:t>
            </a:r>
            <a:r>
              <a:rPr lang="de-DE" dirty="0"/>
              <a:t> </a:t>
            </a:r>
            <a:r>
              <a:rPr lang="de-DE" dirty="0" err="1"/>
              <a:t>Tree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2501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692-0BA9-B84B-B879-2D20EB9F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Collection of Use Cases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43CD-F6DB-3A4F-B027-60AC0585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4856"/>
            <a:ext cx="10948639" cy="5653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System software to schedule independent applications</a:t>
            </a:r>
          </a:p>
          <a:p>
            <a:pPr lvl="1"/>
            <a:r>
              <a:rPr lang="en-US" dirty="0"/>
              <a:t>MPI used as base communication for an entire cluster</a:t>
            </a:r>
          </a:p>
          <a:p>
            <a:pPr lvl="1"/>
            <a:r>
              <a:rPr lang="en-US" dirty="0"/>
              <a:t>Includes job scheduling, i.e., 1 Bubble = 1 Job</a:t>
            </a:r>
          </a:p>
          <a:p>
            <a:pPr lvl="1"/>
            <a:r>
              <a:rPr lang="en-US" dirty="0"/>
              <a:t>Jobs can have different sizes and “come and go”</a:t>
            </a:r>
          </a:p>
          <a:p>
            <a:pPr lvl="1"/>
            <a:r>
              <a:rPr lang="en-US" dirty="0"/>
              <a:t>Each job has its own MPI://WORLD</a:t>
            </a:r>
          </a:p>
          <a:p>
            <a:pPr lvl="1"/>
            <a:endParaRPr lang="en-US" dirty="0"/>
          </a:p>
          <a:p>
            <a:r>
              <a:rPr lang="en-US" dirty="0"/>
              <a:t>Requirements</a:t>
            </a:r>
          </a:p>
          <a:p>
            <a:pPr lvl="1"/>
            <a:r>
              <a:rPr lang="en-US" dirty="0"/>
              <a:t>Strong isolation </a:t>
            </a:r>
          </a:p>
          <a:p>
            <a:pPr lvl="1"/>
            <a:r>
              <a:rPr lang="en-US" dirty="0"/>
              <a:t>Enforcement mechanisms</a:t>
            </a:r>
          </a:p>
          <a:p>
            <a:pPr lvl="1"/>
            <a:endParaRPr lang="en-US" dirty="0"/>
          </a:p>
          <a:p>
            <a:r>
              <a:rPr lang="en-US" dirty="0" err="1"/>
              <a:t>Evtl</a:t>
            </a:r>
            <a:r>
              <a:rPr lang="en-US" dirty="0"/>
              <a:t>. remote query mechanisms</a:t>
            </a:r>
          </a:p>
          <a:p>
            <a:pPr lvl="1"/>
            <a:r>
              <a:rPr lang="en-US" dirty="0"/>
              <a:t>Ask for other available bubbles/job</a:t>
            </a:r>
          </a:p>
          <a:p>
            <a:pPr lvl="1"/>
            <a:r>
              <a:rPr lang="en-US" dirty="0"/>
              <a:t>Allow for “bridge” bubbles (IJC = Inter Job Communication)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356044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260C-2248-C440-83F5-8A0C29AE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Scenario: MPI </a:t>
            </a:r>
            <a:r>
              <a:rPr lang="de-DE" dirty="0" err="1"/>
              <a:t>used</a:t>
            </a:r>
            <a:r>
              <a:rPr lang="de-DE" dirty="0"/>
              <a:t> in </a:t>
            </a:r>
            <a:r>
              <a:rPr lang="de-DE" dirty="0" err="1"/>
              <a:t>Resourcemanager</a:t>
            </a:r>
            <a:endParaRPr lang="de-D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EFB2228-E288-6B4F-9C71-77086D883A61}"/>
              </a:ext>
            </a:extLst>
          </p:cNvPr>
          <p:cNvSpPr/>
          <p:nvPr/>
        </p:nvSpPr>
        <p:spPr>
          <a:xfrm>
            <a:off x="557777" y="1441525"/>
            <a:ext cx="11415484" cy="528200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D25203D-CA0F-3A46-A802-9A6AEDE5353F}"/>
              </a:ext>
            </a:extLst>
          </p:cNvPr>
          <p:cNvSpPr/>
          <p:nvPr/>
        </p:nvSpPr>
        <p:spPr>
          <a:xfrm>
            <a:off x="1041871" y="1871809"/>
            <a:ext cx="3300631" cy="462106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ECE6B7-E382-664C-B48A-C38355477297}"/>
              </a:ext>
            </a:extLst>
          </p:cNvPr>
          <p:cNvSpPr txBox="1"/>
          <p:nvPr/>
        </p:nvSpPr>
        <p:spPr>
          <a:xfrm>
            <a:off x="3194646" y="1072193"/>
            <a:ext cx="6141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„System Bubble“ = All Nodes </a:t>
            </a:r>
            <a:r>
              <a:rPr lang="de-DE" dirty="0" err="1"/>
              <a:t>managed</a:t>
            </a:r>
            <a:r>
              <a:rPr lang="de-DE" dirty="0"/>
              <a:t> (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grow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shrink</a:t>
            </a:r>
            <a:r>
              <a:rPr lang="de-DE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2D2F7-C83C-AE43-BC5A-9FF53A03500B}"/>
              </a:ext>
            </a:extLst>
          </p:cNvPr>
          <p:cNvSpPr txBox="1"/>
          <p:nvPr/>
        </p:nvSpPr>
        <p:spPr>
          <a:xfrm>
            <a:off x="2083397" y="150247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F991F0-42B3-C942-8106-57B1ED0F52D6}"/>
              </a:ext>
            </a:extLst>
          </p:cNvPr>
          <p:cNvSpPr txBox="1"/>
          <p:nvPr/>
        </p:nvSpPr>
        <p:spPr>
          <a:xfrm>
            <a:off x="1956820" y="6194481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1316B-44E0-0C4D-9B01-9EB872F94297}"/>
              </a:ext>
            </a:extLst>
          </p:cNvPr>
          <p:cNvSpPr/>
          <p:nvPr/>
        </p:nvSpPr>
        <p:spPr>
          <a:xfrm>
            <a:off x="1547940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66A2AE-8ADD-9642-A7B3-9C7DA63965DC}"/>
              </a:ext>
            </a:extLst>
          </p:cNvPr>
          <p:cNvSpPr/>
          <p:nvPr/>
        </p:nvSpPr>
        <p:spPr>
          <a:xfrm>
            <a:off x="1547940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F9A5F2-9E85-2D43-AA52-80C6A7EE179D}"/>
              </a:ext>
            </a:extLst>
          </p:cNvPr>
          <p:cNvSpPr/>
          <p:nvPr/>
        </p:nvSpPr>
        <p:spPr>
          <a:xfrm>
            <a:off x="2822618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34560D-1405-FE4A-A5F8-7F4D426EC5CA}"/>
              </a:ext>
            </a:extLst>
          </p:cNvPr>
          <p:cNvSpPr/>
          <p:nvPr/>
        </p:nvSpPr>
        <p:spPr>
          <a:xfrm>
            <a:off x="2822618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9452AD-3007-D345-9298-2689E7524F26}"/>
              </a:ext>
            </a:extLst>
          </p:cNvPr>
          <p:cNvSpPr/>
          <p:nvPr/>
        </p:nvSpPr>
        <p:spPr>
          <a:xfrm>
            <a:off x="1547940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E0D211-D525-ED42-996B-40AAB3330BEF}"/>
              </a:ext>
            </a:extLst>
          </p:cNvPr>
          <p:cNvSpPr/>
          <p:nvPr/>
        </p:nvSpPr>
        <p:spPr>
          <a:xfrm>
            <a:off x="1547940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3952C5-A9B7-064F-9ACA-F94C810B93F9}"/>
              </a:ext>
            </a:extLst>
          </p:cNvPr>
          <p:cNvSpPr/>
          <p:nvPr/>
        </p:nvSpPr>
        <p:spPr>
          <a:xfrm>
            <a:off x="2805056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B87ABE-750C-7C4D-B6F5-3E165F8637B8}"/>
              </a:ext>
            </a:extLst>
          </p:cNvPr>
          <p:cNvSpPr/>
          <p:nvPr/>
        </p:nvSpPr>
        <p:spPr>
          <a:xfrm>
            <a:off x="2805056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5A8C800-74F5-2244-B6C3-C675A0B11D30}"/>
              </a:ext>
            </a:extLst>
          </p:cNvPr>
          <p:cNvSpPr/>
          <p:nvPr/>
        </p:nvSpPr>
        <p:spPr>
          <a:xfrm>
            <a:off x="1312432" y="2049331"/>
            <a:ext cx="2775473" cy="203319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86A7E7-FC8C-AF48-94C3-814C5606E971}"/>
              </a:ext>
            </a:extLst>
          </p:cNvPr>
          <p:cNvSpPr/>
          <p:nvPr/>
        </p:nvSpPr>
        <p:spPr>
          <a:xfrm>
            <a:off x="1547940" y="428437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04F805D-4B42-AE41-9BCB-AE1AFF746B2B}"/>
              </a:ext>
            </a:extLst>
          </p:cNvPr>
          <p:cNvSpPr/>
          <p:nvPr/>
        </p:nvSpPr>
        <p:spPr>
          <a:xfrm>
            <a:off x="1547940" y="428437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0A9A44-D969-6A44-99F3-ADCFE498C9AD}"/>
              </a:ext>
            </a:extLst>
          </p:cNvPr>
          <p:cNvSpPr/>
          <p:nvPr/>
        </p:nvSpPr>
        <p:spPr>
          <a:xfrm>
            <a:off x="2822618" y="428437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E2EB61C-48ED-A54F-B5C2-04DD13433184}"/>
              </a:ext>
            </a:extLst>
          </p:cNvPr>
          <p:cNvSpPr/>
          <p:nvPr/>
        </p:nvSpPr>
        <p:spPr>
          <a:xfrm>
            <a:off x="2822618" y="428437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30FC56-9849-9A45-BDDA-1BAA1851A3DF}"/>
              </a:ext>
            </a:extLst>
          </p:cNvPr>
          <p:cNvSpPr/>
          <p:nvPr/>
        </p:nvSpPr>
        <p:spPr>
          <a:xfrm>
            <a:off x="1547940" y="515324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17D1E41-FC2C-204A-8368-CF6538A05522}"/>
              </a:ext>
            </a:extLst>
          </p:cNvPr>
          <p:cNvSpPr/>
          <p:nvPr/>
        </p:nvSpPr>
        <p:spPr>
          <a:xfrm>
            <a:off x="1547940" y="515324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0D1901-C7C4-D047-9FF6-9E35D080EE45}"/>
              </a:ext>
            </a:extLst>
          </p:cNvPr>
          <p:cNvSpPr/>
          <p:nvPr/>
        </p:nvSpPr>
        <p:spPr>
          <a:xfrm>
            <a:off x="2805056" y="515324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89DDBD6-87C0-214E-98DF-4730384F69AA}"/>
              </a:ext>
            </a:extLst>
          </p:cNvPr>
          <p:cNvSpPr/>
          <p:nvPr/>
        </p:nvSpPr>
        <p:spPr>
          <a:xfrm>
            <a:off x="2805056" y="515324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19EA694-7459-134D-9674-2FF59FB04705}"/>
              </a:ext>
            </a:extLst>
          </p:cNvPr>
          <p:cNvSpPr/>
          <p:nvPr/>
        </p:nvSpPr>
        <p:spPr>
          <a:xfrm>
            <a:off x="1312432" y="4058491"/>
            <a:ext cx="2775473" cy="203319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FFA4774-F5F5-2B4F-AC11-1E8E9BD31149}"/>
              </a:ext>
            </a:extLst>
          </p:cNvPr>
          <p:cNvSpPr/>
          <p:nvPr/>
        </p:nvSpPr>
        <p:spPr>
          <a:xfrm>
            <a:off x="8340749" y="1875381"/>
            <a:ext cx="3300631" cy="462106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96A054-68D5-A840-928E-19B1D0D33D1C}"/>
              </a:ext>
            </a:extLst>
          </p:cNvPr>
          <p:cNvSpPr txBox="1"/>
          <p:nvPr/>
        </p:nvSpPr>
        <p:spPr>
          <a:xfrm>
            <a:off x="9382275" y="1506049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E2B17D-D7C3-4F4F-B60A-F84FE7EFB82C}"/>
              </a:ext>
            </a:extLst>
          </p:cNvPr>
          <p:cNvSpPr txBox="1"/>
          <p:nvPr/>
        </p:nvSpPr>
        <p:spPr>
          <a:xfrm>
            <a:off x="9255698" y="6198053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5E096B-EFD8-A64A-9327-B606ACC75385}"/>
              </a:ext>
            </a:extLst>
          </p:cNvPr>
          <p:cNvSpPr/>
          <p:nvPr/>
        </p:nvSpPr>
        <p:spPr>
          <a:xfrm>
            <a:off x="8846818" y="227879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308C0FD-9087-DF4F-ACF4-F5CFE0C474A9}"/>
              </a:ext>
            </a:extLst>
          </p:cNvPr>
          <p:cNvSpPr/>
          <p:nvPr/>
        </p:nvSpPr>
        <p:spPr>
          <a:xfrm>
            <a:off x="8846818" y="227879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107FE4-6C78-D549-B817-C016A472C77F}"/>
              </a:ext>
            </a:extLst>
          </p:cNvPr>
          <p:cNvSpPr/>
          <p:nvPr/>
        </p:nvSpPr>
        <p:spPr>
          <a:xfrm>
            <a:off x="10121496" y="227879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CC00143-F86F-B542-8C62-EC81974A0CB8}"/>
              </a:ext>
            </a:extLst>
          </p:cNvPr>
          <p:cNvSpPr/>
          <p:nvPr/>
        </p:nvSpPr>
        <p:spPr>
          <a:xfrm>
            <a:off x="10121496" y="227879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CFE1E1-7D69-C74C-9000-C837C2F80EC8}"/>
              </a:ext>
            </a:extLst>
          </p:cNvPr>
          <p:cNvSpPr/>
          <p:nvPr/>
        </p:nvSpPr>
        <p:spPr>
          <a:xfrm>
            <a:off x="8846818" y="314765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ED2CD6D-D20D-E445-8847-3A7CB2E7B5F4}"/>
              </a:ext>
            </a:extLst>
          </p:cNvPr>
          <p:cNvSpPr/>
          <p:nvPr/>
        </p:nvSpPr>
        <p:spPr>
          <a:xfrm>
            <a:off x="8846818" y="314765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6027B8-2F30-9D41-9705-EA5C3A069D42}"/>
              </a:ext>
            </a:extLst>
          </p:cNvPr>
          <p:cNvSpPr/>
          <p:nvPr/>
        </p:nvSpPr>
        <p:spPr>
          <a:xfrm>
            <a:off x="10103934" y="314765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14365B1-46E4-0B44-B343-EDBAF9C2C318}"/>
              </a:ext>
            </a:extLst>
          </p:cNvPr>
          <p:cNvSpPr/>
          <p:nvPr/>
        </p:nvSpPr>
        <p:spPr>
          <a:xfrm>
            <a:off x="10103934" y="314765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7651C9-0C6D-9A41-8DF8-15FCBB94590E}"/>
              </a:ext>
            </a:extLst>
          </p:cNvPr>
          <p:cNvSpPr/>
          <p:nvPr/>
        </p:nvSpPr>
        <p:spPr>
          <a:xfrm>
            <a:off x="8846818" y="4036954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E512ACF-DD1A-C043-8537-A71E1AFF9E41}"/>
              </a:ext>
            </a:extLst>
          </p:cNvPr>
          <p:cNvSpPr/>
          <p:nvPr/>
        </p:nvSpPr>
        <p:spPr>
          <a:xfrm>
            <a:off x="8846818" y="4036954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9A6CEAC-7FB7-B749-8A6B-DFC538897645}"/>
              </a:ext>
            </a:extLst>
          </p:cNvPr>
          <p:cNvSpPr/>
          <p:nvPr/>
        </p:nvSpPr>
        <p:spPr>
          <a:xfrm>
            <a:off x="10121496" y="4036954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394357-8F5A-B344-B58E-5A77F8A6827D}"/>
              </a:ext>
            </a:extLst>
          </p:cNvPr>
          <p:cNvSpPr/>
          <p:nvPr/>
        </p:nvSpPr>
        <p:spPr>
          <a:xfrm>
            <a:off x="10121496" y="4036954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887C521-4695-B840-993D-27FA2DE5AABD}"/>
              </a:ext>
            </a:extLst>
          </p:cNvPr>
          <p:cNvSpPr/>
          <p:nvPr/>
        </p:nvSpPr>
        <p:spPr>
          <a:xfrm>
            <a:off x="8846818" y="515681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A45B905-8A31-C64B-B6D8-2E8971F203D4}"/>
              </a:ext>
            </a:extLst>
          </p:cNvPr>
          <p:cNvSpPr/>
          <p:nvPr/>
        </p:nvSpPr>
        <p:spPr>
          <a:xfrm>
            <a:off x="8846818" y="515681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F1798C-6FBE-9E4C-A0A3-37F20B8B18EA}"/>
              </a:ext>
            </a:extLst>
          </p:cNvPr>
          <p:cNvSpPr/>
          <p:nvPr/>
        </p:nvSpPr>
        <p:spPr>
          <a:xfrm>
            <a:off x="10103934" y="515681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DD2F4E1-B978-FF44-BF61-24FE2486EA61}"/>
              </a:ext>
            </a:extLst>
          </p:cNvPr>
          <p:cNvSpPr/>
          <p:nvPr/>
        </p:nvSpPr>
        <p:spPr>
          <a:xfrm>
            <a:off x="10103934" y="515681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2A560FE-D738-D746-83C5-73C8BF95536C}"/>
              </a:ext>
            </a:extLst>
          </p:cNvPr>
          <p:cNvSpPr/>
          <p:nvPr/>
        </p:nvSpPr>
        <p:spPr>
          <a:xfrm>
            <a:off x="6421628" y="5018585"/>
            <a:ext cx="4965155" cy="1076673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791E5DE-6F67-EC48-B52D-1BA8B9C597AF}"/>
              </a:ext>
            </a:extLst>
          </p:cNvPr>
          <p:cNvSpPr/>
          <p:nvPr/>
        </p:nvSpPr>
        <p:spPr>
          <a:xfrm>
            <a:off x="4691310" y="1871810"/>
            <a:ext cx="3300631" cy="2412570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1BBCDC-6A3D-3D43-BDE5-2709E2853734}"/>
              </a:ext>
            </a:extLst>
          </p:cNvPr>
          <p:cNvSpPr txBox="1"/>
          <p:nvPr/>
        </p:nvSpPr>
        <p:spPr>
          <a:xfrm>
            <a:off x="5732836" y="150247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C9BE06-D9DC-7840-BBD9-C777256FAA79}"/>
              </a:ext>
            </a:extLst>
          </p:cNvPr>
          <p:cNvSpPr txBox="1"/>
          <p:nvPr/>
        </p:nvSpPr>
        <p:spPr>
          <a:xfrm>
            <a:off x="5595875" y="3982377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81EC308-06D9-414B-AD6A-53DC74A7F0EA}"/>
              </a:ext>
            </a:extLst>
          </p:cNvPr>
          <p:cNvSpPr/>
          <p:nvPr/>
        </p:nvSpPr>
        <p:spPr>
          <a:xfrm>
            <a:off x="5197379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7E10786-7D17-B244-9F45-A6C6667A596C}"/>
              </a:ext>
            </a:extLst>
          </p:cNvPr>
          <p:cNvSpPr/>
          <p:nvPr/>
        </p:nvSpPr>
        <p:spPr>
          <a:xfrm>
            <a:off x="5197379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FA213AA-9886-124A-AAB8-7729490B9086}"/>
              </a:ext>
            </a:extLst>
          </p:cNvPr>
          <p:cNvSpPr/>
          <p:nvPr/>
        </p:nvSpPr>
        <p:spPr>
          <a:xfrm>
            <a:off x="6472057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615CE7E-72CC-3A4A-B8A5-54B961CEB431}"/>
              </a:ext>
            </a:extLst>
          </p:cNvPr>
          <p:cNvSpPr/>
          <p:nvPr/>
        </p:nvSpPr>
        <p:spPr>
          <a:xfrm>
            <a:off x="6472057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D01C9B5-4970-6C42-AC8E-CC7F0E621B2E}"/>
              </a:ext>
            </a:extLst>
          </p:cNvPr>
          <p:cNvSpPr/>
          <p:nvPr/>
        </p:nvSpPr>
        <p:spPr>
          <a:xfrm>
            <a:off x="5197379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CB42ED4-FD26-084E-A2A0-B0D73834089C}"/>
              </a:ext>
            </a:extLst>
          </p:cNvPr>
          <p:cNvSpPr/>
          <p:nvPr/>
        </p:nvSpPr>
        <p:spPr>
          <a:xfrm>
            <a:off x="5197379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7762527-6CF3-E242-937C-DC695333FACD}"/>
              </a:ext>
            </a:extLst>
          </p:cNvPr>
          <p:cNvSpPr/>
          <p:nvPr/>
        </p:nvSpPr>
        <p:spPr>
          <a:xfrm>
            <a:off x="6454495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06E8DBD-8D8F-194C-A08C-63D048A27E3A}"/>
              </a:ext>
            </a:extLst>
          </p:cNvPr>
          <p:cNvSpPr/>
          <p:nvPr/>
        </p:nvSpPr>
        <p:spPr>
          <a:xfrm>
            <a:off x="6454495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32E9930A-3698-4242-8BC4-09BDFAA5F6C8}"/>
              </a:ext>
            </a:extLst>
          </p:cNvPr>
          <p:cNvSpPr/>
          <p:nvPr/>
        </p:nvSpPr>
        <p:spPr>
          <a:xfrm>
            <a:off x="4705895" y="4779231"/>
            <a:ext cx="3300631" cy="1691830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2FD8967-0DC5-5241-A378-FF93808E3E20}"/>
              </a:ext>
            </a:extLst>
          </p:cNvPr>
          <p:cNvSpPr txBox="1"/>
          <p:nvPr/>
        </p:nvSpPr>
        <p:spPr>
          <a:xfrm>
            <a:off x="5590861" y="6169532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5E0DE51-1097-4A41-B4B5-6CE862DEE684}"/>
              </a:ext>
            </a:extLst>
          </p:cNvPr>
          <p:cNvSpPr/>
          <p:nvPr/>
        </p:nvSpPr>
        <p:spPr>
          <a:xfrm>
            <a:off x="4985136" y="518790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B6DA92F-68D4-DF43-9DBF-D729D681E11A}"/>
              </a:ext>
            </a:extLst>
          </p:cNvPr>
          <p:cNvSpPr/>
          <p:nvPr/>
        </p:nvSpPr>
        <p:spPr>
          <a:xfrm>
            <a:off x="4985136" y="518790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B86A9B4-27C3-A842-818F-E5D93934B4ED}"/>
              </a:ext>
            </a:extLst>
          </p:cNvPr>
          <p:cNvSpPr/>
          <p:nvPr/>
        </p:nvSpPr>
        <p:spPr>
          <a:xfrm>
            <a:off x="6624797" y="5182858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A7E6AAD-3A73-E640-B30B-BE572223563A}"/>
              </a:ext>
            </a:extLst>
          </p:cNvPr>
          <p:cNvSpPr/>
          <p:nvPr/>
        </p:nvSpPr>
        <p:spPr>
          <a:xfrm>
            <a:off x="6624797" y="5182858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</p:spTree>
    <p:extLst>
      <p:ext uri="{BB962C8B-B14F-4D97-AF65-F5344CB8AC3E}">
        <p14:creationId xmlns:p14="http://schemas.microsoft.com/office/powerpoint/2010/main" val="25333670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260C-2248-C440-83F5-8A0C29AE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Master Sessions?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EFB2228-E288-6B4F-9C71-77086D883A61}"/>
              </a:ext>
            </a:extLst>
          </p:cNvPr>
          <p:cNvSpPr/>
          <p:nvPr/>
        </p:nvSpPr>
        <p:spPr>
          <a:xfrm>
            <a:off x="557777" y="1441525"/>
            <a:ext cx="11415484" cy="528200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D25203D-CA0F-3A46-A802-9A6AEDE5353F}"/>
              </a:ext>
            </a:extLst>
          </p:cNvPr>
          <p:cNvSpPr/>
          <p:nvPr/>
        </p:nvSpPr>
        <p:spPr>
          <a:xfrm>
            <a:off x="1041871" y="1871809"/>
            <a:ext cx="3300631" cy="462106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ECE6B7-E382-664C-B48A-C38355477297}"/>
              </a:ext>
            </a:extLst>
          </p:cNvPr>
          <p:cNvSpPr txBox="1"/>
          <p:nvPr/>
        </p:nvSpPr>
        <p:spPr>
          <a:xfrm>
            <a:off x="3194646" y="1072193"/>
            <a:ext cx="6141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„System Bubble“ = All Nodes </a:t>
            </a:r>
            <a:r>
              <a:rPr lang="de-DE" dirty="0" err="1"/>
              <a:t>managed</a:t>
            </a:r>
            <a:r>
              <a:rPr lang="de-DE" dirty="0"/>
              <a:t> (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grow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shrink</a:t>
            </a:r>
            <a:r>
              <a:rPr lang="de-DE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2D2F7-C83C-AE43-BC5A-9FF53A03500B}"/>
              </a:ext>
            </a:extLst>
          </p:cNvPr>
          <p:cNvSpPr txBox="1"/>
          <p:nvPr/>
        </p:nvSpPr>
        <p:spPr>
          <a:xfrm>
            <a:off x="2083397" y="150247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F991F0-42B3-C942-8106-57B1ED0F52D6}"/>
              </a:ext>
            </a:extLst>
          </p:cNvPr>
          <p:cNvSpPr txBox="1"/>
          <p:nvPr/>
        </p:nvSpPr>
        <p:spPr>
          <a:xfrm>
            <a:off x="1956820" y="6194481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1316B-44E0-0C4D-9B01-9EB872F94297}"/>
              </a:ext>
            </a:extLst>
          </p:cNvPr>
          <p:cNvSpPr/>
          <p:nvPr/>
        </p:nvSpPr>
        <p:spPr>
          <a:xfrm>
            <a:off x="1547940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66A2AE-8ADD-9642-A7B3-9C7DA63965DC}"/>
              </a:ext>
            </a:extLst>
          </p:cNvPr>
          <p:cNvSpPr/>
          <p:nvPr/>
        </p:nvSpPr>
        <p:spPr>
          <a:xfrm>
            <a:off x="1547940" y="2275219"/>
            <a:ext cx="1052561" cy="7342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MPI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F9A5F2-9E85-2D43-AA52-80C6A7EE179D}"/>
              </a:ext>
            </a:extLst>
          </p:cNvPr>
          <p:cNvSpPr/>
          <p:nvPr/>
        </p:nvSpPr>
        <p:spPr>
          <a:xfrm>
            <a:off x="2822618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34560D-1405-FE4A-A5F8-7F4D426EC5CA}"/>
              </a:ext>
            </a:extLst>
          </p:cNvPr>
          <p:cNvSpPr/>
          <p:nvPr/>
        </p:nvSpPr>
        <p:spPr>
          <a:xfrm>
            <a:off x="2822618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9452AD-3007-D345-9298-2689E7524F26}"/>
              </a:ext>
            </a:extLst>
          </p:cNvPr>
          <p:cNvSpPr/>
          <p:nvPr/>
        </p:nvSpPr>
        <p:spPr>
          <a:xfrm>
            <a:off x="1547940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E0D211-D525-ED42-996B-40AAB3330BEF}"/>
              </a:ext>
            </a:extLst>
          </p:cNvPr>
          <p:cNvSpPr/>
          <p:nvPr/>
        </p:nvSpPr>
        <p:spPr>
          <a:xfrm>
            <a:off x="1547940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3952C5-A9B7-064F-9ACA-F94C810B93F9}"/>
              </a:ext>
            </a:extLst>
          </p:cNvPr>
          <p:cNvSpPr/>
          <p:nvPr/>
        </p:nvSpPr>
        <p:spPr>
          <a:xfrm>
            <a:off x="2805056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B87ABE-750C-7C4D-B6F5-3E165F8637B8}"/>
              </a:ext>
            </a:extLst>
          </p:cNvPr>
          <p:cNvSpPr/>
          <p:nvPr/>
        </p:nvSpPr>
        <p:spPr>
          <a:xfrm>
            <a:off x="2805056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5A8C800-74F5-2244-B6C3-C675A0B11D30}"/>
              </a:ext>
            </a:extLst>
          </p:cNvPr>
          <p:cNvSpPr/>
          <p:nvPr/>
        </p:nvSpPr>
        <p:spPr>
          <a:xfrm>
            <a:off x="1312432" y="2049331"/>
            <a:ext cx="2775473" cy="203319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86A7E7-FC8C-AF48-94C3-814C5606E971}"/>
              </a:ext>
            </a:extLst>
          </p:cNvPr>
          <p:cNvSpPr/>
          <p:nvPr/>
        </p:nvSpPr>
        <p:spPr>
          <a:xfrm>
            <a:off x="1547940" y="428437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04F805D-4B42-AE41-9BCB-AE1AFF746B2B}"/>
              </a:ext>
            </a:extLst>
          </p:cNvPr>
          <p:cNvSpPr/>
          <p:nvPr/>
        </p:nvSpPr>
        <p:spPr>
          <a:xfrm>
            <a:off x="1547940" y="428437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0A9A44-D969-6A44-99F3-ADCFE498C9AD}"/>
              </a:ext>
            </a:extLst>
          </p:cNvPr>
          <p:cNvSpPr/>
          <p:nvPr/>
        </p:nvSpPr>
        <p:spPr>
          <a:xfrm>
            <a:off x="2822618" y="428437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E2EB61C-48ED-A54F-B5C2-04DD13433184}"/>
              </a:ext>
            </a:extLst>
          </p:cNvPr>
          <p:cNvSpPr/>
          <p:nvPr/>
        </p:nvSpPr>
        <p:spPr>
          <a:xfrm>
            <a:off x="2822618" y="428437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30FC56-9849-9A45-BDDA-1BAA1851A3DF}"/>
              </a:ext>
            </a:extLst>
          </p:cNvPr>
          <p:cNvSpPr/>
          <p:nvPr/>
        </p:nvSpPr>
        <p:spPr>
          <a:xfrm>
            <a:off x="1547940" y="515324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17D1E41-FC2C-204A-8368-CF6538A05522}"/>
              </a:ext>
            </a:extLst>
          </p:cNvPr>
          <p:cNvSpPr/>
          <p:nvPr/>
        </p:nvSpPr>
        <p:spPr>
          <a:xfrm>
            <a:off x="1547940" y="515324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0D1901-C7C4-D047-9FF6-9E35D080EE45}"/>
              </a:ext>
            </a:extLst>
          </p:cNvPr>
          <p:cNvSpPr/>
          <p:nvPr/>
        </p:nvSpPr>
        <p:spPr>
          <a:xfrm>
            <a:off x="2805056" y="515324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89DDBD6-87C0-214E-98DF-4730384F69AA}"/>
              </a:ext>
            </a:extLst>
          </p:cNvPr>
          <p:cNvSpPr/>
          <p:nvPr/>
        </p:nvSpPr>
        <p:spPr>
          <a:xfrm>
            <a:off x="2805056" y="515324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19EA694-7459-134D-9674-2FF59FB04705}"/>
              </a:ext>
            </a:extLst>
          </p:cNvPr>
          <p:cNvSpPr/>
          <p:nvPr/>
        </p:nvSpPr>
        <p:spPr>
          <a:xfrm>
            <a:off x="1312432" y="4058491"/>
            <a:ext cx="2775473" cy="203319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FFA4774-F5F5-2B4F-AC11-1E8E9BD31149}"/>
              </a:ext>
            </a:extLst>
          </p:cNvPr>
          <p:cNvSpPr/>
          <p:nvPr/>
        </p:nvSpPr>
        <p:spPr>
          <a:xfrm>
            <a:off x="8340749" y="1875381"/>
            <a:ext cx="3300631" cy="462106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96A054-68D5-A840-928E-19B1D0D33D1C}"/>
              </a:ext>
            </a:extLst>
          </p:cNvPr>
          <p:cNvSpPr txBox="1"/>
          <p:nvPr/>
        </p:nvSpPr>
        <p:spPr>
          <a:xfrm>
            <a:off x="9382275" y="1506049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E2B17D-D7C3-4F4F-B60A-F84FE7EFB82C}"/>
              </a:ext>
            </a:extLst>
          </p:cNvPr>
          <p:cNvSpPr txBox="1"/>
          <p:nvPr/>
        </p:nvSpPr>
        <p:spPr>
          <a:xfrm>
            <a:off x="9255698" y="6198053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5E096B-EFD8-A64A-9327-B606ACC75385}"/>
              </a:ext>
            </a:extLst>
          </p:cNvPr>
          <p:cNvSpPr/>
          <p:nvPr/>
        </p:nvSpPr>
        <p:spPr>
          <a:xfrm>
            <a:off x="8846818" y="227879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308C0FD-9087-DF4F-ACF4-F5CFE0C474A9}"/>
              </a:ext>
            </a:extLst>
          </p:cNvPr>
          <p:cNvSpPr/>
          <p:nvPr/>
        </p:nvSpPr>
        <p:spPr>
          <a:xfrm>
            <a:off x="8846818" y="227879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107FE4-6C78-D549-B817-C016A472C77F}"/>
              </a:ext>
            </a:extLst>
          </p:cNvPr>
          <p:cNvSpPr/>
          <p:nvPr/>
        </p:nvSpPr>
        <p:spPr>
          <a:xfrm>
            <a:off x="10121496" y="227879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CC00143-F86F-B542-8C62-EC81974A0CB8}"/>
              </a:ext>
            </a:extLst>
          </p:cNvPr>
          <p:cNvSpPr/>
          <p:nvPr/>
        </p:nvSpPr>
        <p:spPr>
          <a:xfrm>
            <a:off x="10121496" y="227879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CFE1E1-7D69-C74C-9000-C837C2F80EC8}"/>
              </a:ext>
            </a:extLst>
          </p:cNvPr>
          <p:cNvSpPr/>
          <p:nvPr/>
        </p:nvSpPr>
        <p:spPr>
          <a:xfrm>
            <a:off x="8846818" y="314765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ED2CD6D-D20D-E445-8847-3A7CB2E7B5F4}"/>
              </a:ext>
            </a:extLst>
          </p:cNvPr>
          <p:cNvSpPr/>
          <p:nvPr/>
        </p:nvSpPr>
        <p:spPr>
          <a:xfrm>
            <a:off x="8846818" y="314765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6027B8-2F30-9D41-9705-EA5C3A069D42}"/>
              </a:ext>
            </a:extLst>
          </p:cNvPr>
          <p:cNvSpPr/>
          <p:nvPr/>
        </p:nvSpPr>
        <p:spPr>
          <a:xfrm>
            <a:off x="10103934" y="314765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14365B1-46E4-0B44-B343-EDBAF9C2C318}"/>
              </a:ext>
            </a:extLst>
          </p:cNvPr>
          <p:cNvSpPr/>
          <p:nvPr/>
        </p:nvSpPr>
        <p:spPr>
          <a:xfrm>
            <a:off x="10103934" y="314765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7651C9-0C6D-9A41-8DF8-15FCBB94590E}"/>
              </a:ext>
            </a:extLst>
          </p:cNvPr>
          <p:cNvSpPr/>
          <p:nvPr/>
        </p:nvSpPr>
        <p:spPr>
          <a:xfrm>
            <a:off x="8846818" y="4036954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E512ACF-DD1A-C043-8537-A71E1AFF9E41}"/>
              </a:ext>
            </a:extLst>
          </p:cNvPr>
          <p:cNvSpPr/>
          <p:nvPr/>
        </p:nvSpPr>
        <p:spPr>
          <a:xfrm>
            <a:off x="8846818" y="4036954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9A6CEAC-7FB7-B749-8A6B-DFC538897645}"/>
              </a:ext>
            </a:extLst>
          </p:cNvPr>
          <p:cNvSpPr/>
          <p:nvPr/>
        </p:nvSpPr>
        <p:spPr>
          <a:xfrm>
            <a:off x="10121496" y="4036954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394357-8F5A-B344-B58E-5A77F8A6827D}"/>
              </a:ext>
            </a:extLst>
          </p:cNvPr>
          <p:cNvSpPr/>
          <p:nvPr/>
        </p:nvSpPr>
        <p:spPr>
          <a:xfrm>
            <a:off x="10121496" y="4036954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887C521-4695-B840-993D-27FA2DE5AABD}"/>
              </a:ext>
            </a:extLst>
          </p:cNvPr>
          <p:cNvSpPr/>
          <p:nvPr/>
        </p:nvSpPr>
        <p:spPr>
          <a:xfrm>
            <a:off x="8846818" y="515681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A45B905-8A31-C64B-B6D8-2E8971F203D4}"/>
              </a:ext>
            </a:extLst>
          </p:cNvPr>
          <p:cNvSpPr/>
          <p:nvPr/>
        </p:nvSpPr>
        <p:spPr>
          <a:xfrm>
            <a:off x="8846818" y="515681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F1798C-6FBE-9E4C-A0A3-37F20B8B18EA}"/>
              </a:ext>
            </a:extLst>
          </p:cNvPr>
          <p:cNvSpPr/>
          <p:nvPr/>
        </p:nvSpPr>
        <p:spPr>
          <a:xfrm>
            <a:off x="10103934" y="515681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DD2F4E1-B978-FF44-BF61-24FE2486EA61}"/>
              </a:ext>
            </a:extLst>
          </p:cNvPr>
          <p:cNvSpPr/>
          <p:nvPr/>
        </p:nvSpPr>
        <p:spPr>
          <a:xfrm>
            <a:off x="10103934" y="5156815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2A560FE-D738-D746-83C5-73C8BF95536C}"/>
              </a:ext>
            </a:extLst>
          </p:cNvPr>
          <p:cNvSpPr/>
          <p:nvPr/>
        </p:nvSpPr>
        <p:spPr>
          <a:xfrm>
            <a:off x="6421628" y="5018585"/>
            <a:ext cx="4965155" cy="1076673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791E5DE-6F67-EC48-B52D-1BA8B9C597AF}"/>
              </a:ext>
            </a:extLst>
          </p:cNvPr>
          <p:cNvSpPr/>
          <p:nvPr/>
        </p:nvSpPr>
        <p:spPr>
          <a:xfrm>
            <a:off x="4691310" y="1871810"/>
            <a:ext cx="3300631" cy="2412570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1BBCDC-6A3D-3D43-BDE5-2709E2853734}"/>
              </a:ext>
            </a:extLst>
          </p:cNvPr>
          <p:cNvSpPr txBox="1"/>
          <p:nvPr/>
        </p:nvSpPr>
        <p:spPr>
          <a:xfrm>
            <a:off x="5732836" y="150247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Job Bubble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C9BE06-D9DC-7840-BBD9-C777256FAA79}"/>
              </a:ext>
            </a:extLst>
          </p:cNvPr>
          <p:cNvSpPr txBox="1"/>
          <p:nvPr/>
        </p:nvSpPr>
        <p:spPr>
          <a:xfrm>
            <a:off x="5595875" y="3982377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81EC308-06D9-414B-AD6A-53DC74A7F0EA}"/>
              </a:ext>
            </a:extLst>
          </p:cNvPr>
          <p:cNvSpPr/>
          <p:nvPr/>
        </p:nvSpPr>
        <p:spPr>
          <a:xfrm>
            <a:off x="5197379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7E10786-7D17-B244-9F45-A6C6667A596C}"/>
              </a:ext>
            </a:extLst>
          </p:cNvPr>
          <p:cNvSpPr/>
          <p:nvPr/>
        </p:nvSpPr>
        <p:spPr>
          <a:xfrm>
            <a:off x="5197379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FA213AA-9886-124A-AAB8-7729490B9086}"/>
              </a:ext>
            </a:extLst>
          </p:cNvPr>
          <p:cNvSpPr/>
          <p:nvPr/>
        </p:nvSpPr>
        <p:spPr>
          <a:xfrm>
            <a:off x="6472057" y="2275219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615CE7E-72CC-3A4A-B8A5-54B961CEB431}"/>
              </a:ext>
            </a:extLst>
          </p:cNvPr>
          <p:cNvSpPr/>
          <p:nvPr/>
        </p:nvSpPr>
        <p:spPr>
          <a:xfrm>
            <a:off x="6472057" y="2275219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D01C9B5-4970-6C42-AC8E-CC7F0E621B2E}"/>
              </a:ext>
            </a:extLst>
          </p:cNvPr>
          <p:cNvSpPr/>
          <p:nvPr/>
        </p:nvSpPr>
        <p:spPr>
          <a:xfrm>
            <a:off x="5197379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CB42ED4-FD26-084E-A2A0-B0D73834089C}"/>
              </a:ext>
            </a:extLst>
          </p:cNvPr>
          <p:cNvSpPr/>
          <p:nvPr/>
        </p:nvSpPr>
        <p:spPr>
          <a:xfrm>
            <a:off x="5197379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7762527-6CF3-E242-937C-DC695333FACD}"/>
              </a:ext>
            </a:extLst>
          </p:cNvPr>
          <p:cNvSpPr/>
          <p:nvPr/>
        </p:nvSpPr>
        <p:spPr>
          <a:xfrm>
            <a:off x="6454495" y="314408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06E8DBD-8D8F-194C-A08C-63D048A27E3A}"/>
              </a:ext>
            </a:extLst>
          </p:cNvPr>
          <p:cNvSpPr/>
          <p:nvPr/>
        </p:nvSpPr>
        <p:spPr>
          <a:xfrm>
            <a:off x="6454495" y="314408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32E9930A-3698-4242-8BC4-09BDFAA5F6C8}"/>
              </a:ext>
            </a:extLst>
          </p:cNvPr>
          <p:cNvSpPr/>
          <p:nvPr/>
        </p:nvSpPr>
        <p:spPr>
          <a:xfrm>
            <a:off x="4705895" y="4779231"/>
            <a:ext cx="3300631" cy="1691830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2FD8967-0DC5-5241-A378-FF93808E3E20}"/>
              </a:ext>
            </a:extLst>
          </p:cNvPr>
          <p:cNvSpPr txBox="1"/>
          <p:nvPr/>
        </p:nvSpPr>
        <p:spPr>
          <a:xfrm>
            <a:off x="5590861" y="6169532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MPI://WORLD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5E0DE51-1097-4A41-B4B5-6CE862DEE684}"/>
              </a:ext>
            </a:extLst>
          </p:cNvPr>
          <p:cNvSpPr/>
          <p:nvPr/>
        </p:nvSpPr>
        <p:spPr>
          <a:xfrm>
            <a:off x="4985136" y="5187901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B6DA92F-68D4-DF43-9DBF-D729D681E11A}"/>
              </a:ext>
            </a:extLst>
          </p:cNvPr>
          <p:cNvSpPr/>
          <p:nvPr/>
        </p:nvSpPr>
        <p:spPr>
          <a:xfrm>
            <a:off x="4985136" y="5187901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B86A9B4-27C3-A842-818F-E5D93934B4ED}"/>
              </a:ext>
            </a:extLst>
          </p:cNvPr>
          <p:cNvSpPr/>
          <p:nvPr/>
        </p:nvSpPr>
        <p:spPr>
          <a:xfrm>
            <a:off x="6624797" y="5182858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A7E6AAD-3A73-E640-B30B-BE572223563A}"/>
              </a:ext>
            </a:extLst>
          </p:cNvPr>
          <p:cNvSpPr/>
          <p:nvPr/>
        </p:nvSpPr>
        <p:spPr>
          <a:xfrm>
            <a:off x="6624797" y="5182858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</p:spTree>
    <p:extLst>
      <p:ext uri="{BB962C8B-B14F-4D97-AF65-F5344CB8AC3E}">
        <p14:creationId xmlns:p14="http://schemas.microsoft.com/office/powerpoint/2010/main" val="10545717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E2309768-C838-A24B-B449-ED4A9B36DE37}"/>
              </a:ext>
            </a:extLst>
          </p:cNvPr>
          <p:cNvSpPr/>
          <p:nvPr/>
        </p:nvSpPr>
        <p:spPr>
          <a:xfrm>
            <a:off x="2152943" y="2806948"/>
            <a:ext cx="3344796" cy="35830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6CDF3E8-1D5D-F947-BB07-3B1076690159}"/>
              </a:ext>
            </a:extLst>
          </p:cNvPr>
          <p:cNvSpPr/>
          <p:nvPr/>
        </p:nvSpPr>
        <p:spPr>
          <a:xfrm>
            <a:off x="5850631" y="2161902"/>
            <a:ext cx="5690163" cy="42281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26260C-2248-C440-83F5-8A0C29AED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1548"/>
          </a:xfrm>
        </p:spPr>
        <p:txBody>
          <a:bodyPr>
            <a:normAutofit fontScale="90000"/>
          </a:bodyPr>
          <a:lstStyle/>
          <a:p>
            <a:r>
              <a:rPr lang="de-DE" dirty="0"/>
              <a:t>Re-</a:t>
            </a:r>
            <a:r>
              <a:rPr lang="de-DE" dirty="0" err="1"/>
              <a:t>creating</a:t>
            </a:r>
            <a:r>
              <a:rPr lang="de-DE" dirty="0"/>
              <a:t> SLURM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EFB2228-E288-6B4F-9C71-77086D883A61}"/>
              </a:ext>
            </a:extLst>
          </p:cNvPr>
          <p:cNvSpPr/>
          <p:nvPr/>
        </p:nvSpPr>
        <p:spPr>
          <a:xfrm>
            <a:off x="557777" y="1441526"/>
            <a:ext cx="7230759" cy="2330272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2D2F7-C83C-AE43-BC5A-9FF53A03500B}"/>
              </a:ext>
            </a:extLst>
          </p:cNvPr>
          <p:cNvSpPr txBox="1"/>
          <p:nvPr/>
        </p:nvSpPr>
        <p:spPr>
          <a:xfrm>
            <a:off x="2083397" y="1502477"/>
            <a:ext cx="1617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SLURM Bubble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1316B-44E0-0C4D-9B01-9EB872F94297}"/>
              </a:ext>
            </a:extLst>
          </p:cNvPr>
          <p:cNvSpPr/>
          <p:nvPr/>
        </p:nvSpPr>
        <p:spPr>
          <a:xfrm>
            <a:off x="8813835" y="440523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66A2AE-8ADD-9642-A7B3-9C7DA63965DC}"/>
              </a:ext>
            </a:extLst>
          </p:cNvPr>
          <p:cNvSpPr/>
          <p:nvPr/>
        </p:nvSpPr>
        <p:spPr>
          <a:xfrm>
            <a:off x="8813835" y="440523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MPI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Session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F9A5F2-9E85-2D43-AA52-80C6A7EE179D}"/>
              </a:ext>
            </a:extLst>
          </p:cNvPr>
          <p:cNvSpPr/>
          <p:nvPr/>
        </p:nvSpPr>
        <p:spPr>
          <a:xfrm>
            <a:off x="10088513" y="440523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34560D-1405-FE4A-A5F8-7F4D426EC5CA}"/>
              </a:ext>
            </a:extLst>
          </p:cNvPr>
          <p:cNvSpPr/>
          <p:nvPr/>
        </p:nvSpPr>
        <p:spPr>
          <a:xfrm>
            <a:off x="10088513" y="4405233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9452AD-3007-D345-9298-2689E7524F26}"/>
              </a:ext>
            </a:extLst>
          </p:cNvPr>
          <p:cNvSpPr/>
          <p:nvPr/>
        </p:nvSpPr>
        <p:spPr>
          <a:xfrm>
            <a:off x="8813835" y="5274097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E0D211-D525-ED42-996B-40AAB3330BEF}"/>
              </a:ext>
            </a:extLst>
          </p:cNvPr>
          <p:cNvSpPr/>
          <p:nvPr/>
        </p:nvSpPr>
        <p:spPr>
          <a:xfrm>
            <a:off x="8813835" y="5274097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3952C5-A9B7-064F-9ACA-F94C810B93F9}"/>
              </a:ext>
            </a:extLst>
          </p:cNvPr>
          <p:cNvSpPr/>
          <p:nvPr/>
        </p:nvSpPr>
        <p:spPr>
          <a:xfrm>
            <a:off x="10070951" y="5274097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B87ABE-750C-7C4D-B6F5-3E165F8637B8}"/>
              </a:ext>
            </a:extLst>
          </p:cNvPr>
          <p:cNvSpPr/>
          <p:nvPr/>
        </p:nvSpPr>
        <p:spPr>
          <a:xfrm>
            <a:off x="10070951" y="5274097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5A8C800-74F5-2244-B6C3-C675A0B11D30}"/>
              </a:ext>
            </a:extLst>
          </p:cNvPr>
          <p:cNvSpPr/>
          <p:nvPr/>
        </p:nvSpPr>
        <p:spPr>
          <a:xfrm>
            <a:off x="2325605" y="4179345"/>
            <a:ext cx="9028196" cy="2033195"/>
          </a:xfrm>
          <a:prstGeom prst="round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F7170FA-7CBA-B247-9F56-7B11CCC1E63E}"/>
              </a:ext>
            </a:extLst>
          </p:cNvPr>
          <p:cNvSpPr/>
          <p:nvPr/>
        </p:nvSpPr>
        <p:spPr>
          <a:xfrm>
            <a:off x="6305379" y="270141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8B72393F-8F33-1443-83CC-2E4D116BEA39}"/>
              </a:ext>
            </a:extLst>
          </p:cNvPr>
          <p:cNvSpPr/>
          <p:nvPr/>
        </p:nvSpPr>
        <p:spPr>
          <a:xfrm>
            <a:off x="6341369" y="2701415"/>
            <a:ext cx="1052561" cy="7342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SLURM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 err="1">
                <a:solidFill>
                  <a:schemeClr val="tx1"/>
                </a:solidFill>
              </a:rPr>
              <a:t>Daemon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Session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D1B1046-A3BF-3642-A27D-987C1E27B1FA}"/>
              </a:ext>
            </a:extLst>
          </p:cNvPr>
          <p:cNvCxnSpPr>
            <a:cxnSpLocks/>
            <a:stCxn id="79" idx="5"/>
            <a:endCxn id="10" idx="1"/>
          </p:cNvCxnSpPr>
          <p:nvPr/>
        </p:nvCxnSpPr>
        <p:spPr>
          <a:xfrm>
            <a:off x="7239786" y="3328099"/>
            <a:ext cx="1728193" cy="1184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019A1E7E-7912-8E4A-8ABA-1D0D4B8D4D17}"/>
              </a:ext>
            </a:extLst>
          </p:cNvPr>
          <p:cNvSpPr txBox="1"/>
          <p:nvPr/>
        </p:nvSpPr>
        <p:spPr>
          <a:xfrm>
            <a:off x="8003653" y="4239082"/>
            <a:ext cx="68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FORK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96C3B1-5FDD-304F-8B76-2D58B85AC9A1}"/>
              </a:ext>
            </a:extLst>
          </p:cNvPr>
          <p:cNvSpPr txBox="1"/>
          <p:nvPr/>
        </p:nvSpPr>
        <p:spPr>
          <a:xfrm>
            <a:off x="7956476" y="3649891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I/O via </a:t>
            </a:r>
            <a:r>
              <a:rPr lang="de-DE" dirty="0" err="1"/>
              <a:t>pipes</a:t>
            </a:r>
            <a:endParaRPr lang="de-DE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67E5B9C-BF2B-3E44-A90B-086FA5CC49B4}"/>
              </a:ext>
            </a:extLst>
          </p:cNvPr>
          <p:cNvSpPr/>
          <p:nvPr/>
        </p:nvSpPr>
        <p:spPr>
          <a:xfrm>
            <a:off x="880118" y="1716103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503EC7B-6EA9-E34E-9ADE-EFE5336DA871}"/>
              </a:ext>
            </a:extLst>
          </p:cNvPr>
          <p:cNvSpPr/>
          <p:nvPr/>
        </p:nvSpPr>
        <p:spPr>
          <a:xfrm>
            <a:off x="916108" y="1716103"/>
            <a:ext cx="1052561" cy="7342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SLURM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Head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Session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8D65A1D-9D30-E145-8C2D-4355A62E64E1}"/>
              </a:ext>
            </a:extLst>
          </p:cNvPr>
          <p:cNvCxnSpPr>
            <a:cxnSpLocks/>
            <a:stCxn id="78" idx="1"/>
            <a:endCxn id="81" idx="3"/>
          </p:cNvCxnSpPr>
          <p:nvPr/>
        </p:nvCxnSpPr>
        <p:spPr>
          <a:xfrm flipH="1" flipV="1">
            <a:off x="1967802" y="2083206"/>
            <a:ext cx="4337577" cy="985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EC949A03-28C8-6A4C-AAE6-D79D6E929AA3}"/>
              </a:ext>
            </a:extLst>
          </p:cNvPr>
          <p:cNvSpPr txBox="1"/>
          <p:nvPr/>
        </p:nvSpPr>
        <p:spPr>
          <a:xfrm>
            <a:off x="3884909" y="2276513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I/O via MPI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DEDB195-E0D1-4743-A724-AB0EDD79CDCE}"/>
              </a:ext>
            </a:extLst>
          </p:cNvPr>
          <p:cNvSpPr/>
          <p:nvPr/>
        </p:nvSpPr>
        <p:spPr>
          <a:xfrm>
            <a:off x="2737557" y="4409368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0DA6734-A017-244D-B3CF-52DB8E683FBF}"/>
              </a:ext>
            </a:extLst>
          </p:cNvPr>
          <p:cNvSpPr/>
          <p:nvPr/>
        </p:nvSpPr>
        <p:spPr>
          <a:xfrm>
            <a:off x="2737557" y="4409368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MPI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Session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7D099F8-5F86-1842-8DF7-DBA01E2E9FB9}"/>
              </a:ext>
            </a:extLst>
          </p:cNvPr>
          <p:cNvSpPr/>
          <p:nvPr/>
        </p:nvSpPr>
        <p:spPr>
          <a:xfrm>
            <a:off x="4012235" y="4409368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C5DE5962-E026-F149-B18A-00F97C05D84F}"/>
              </a:ext>
            </a:extLst>
          </p:cNvPr>
          <p:cNvSpPr/>
          <p:nvPr/>
        </p:nvSpPr>
        <p:spPr>
          <a:xfrm>
            <a:off x="4012235" y="4409368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5D6A8A4-CE6F-E449-8530-4FF73AA39B6D}"/>
              </a:ext>
            </a:extLst>
          </p:cNvPr>
          <p:cNvSpPr/>
          <p:nvPr/>
        </p:nvSpPr>
        <p:spPr>
          <a:xfrm>
            <a:off x="2737557" y="5278232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FD55F1B-2A96-8746-BADE-992029F588FE}"/>
              </a:ext>
            </a:extLst>
          </p:cNvPr>
          <p:cNvSpPr/>
          <p:nvPr/>
        </p:nvSpPr>
        <p:spPr>
          <a:xfrm>
            <a:off x="2737557" y="5278232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ED68281-2638-E04B-8183-5CD26B3F5613}"/>
              </a:ext>
            </a:extLst>
          </p:cNvPr>
          <p:cNvSpPr/>
          <p:nvPr/>
        </p:nvSpPr>
        <p:spPr>
          <a:xfrm>
            <a:off x="3994673" y="5278232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5D8CDDB-D7D6-2E45-A25E-63483B2AD5A9}"/>
              </a:ext>
            </a:extLst>
          </p:cNvPr>
          <p:cNvSpPr/>
          <p:nvPr/>
        </p:nvSpPr>
        <p:spPr>
          <a:xfrm>
            <a:off x="3994673" y="5278232"/>
            <a:ext cx="1052561" cy="734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MPI</a:t>
            </a:r>
            <a:br>
              <a:rPr lang="de-DE" sz="1200" dirty="0"/>
            </a:br>
            <a:r>
              <a:rPr lang="de-DE" sz="1200" dirty="0"/>
              <a:t>Session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C10BD10-04AE-2F4E-9F40-5BB5D179685E}"/>
              </a:ext>
            </a:extLst>
          </p:cNvPr>
          <p:cNvSpPr/>
          <p:nvPr/>
        </p:nvSpPr>
        <p:spPr>
          <a:xfrm>
            <a:off x="3357286" y="2916755"/>
            <a:ext cx="1087684" cy="7342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4F5F786-CEBF-0C43-8775-047D8F330EE3}"/>
              </a:ext>
            </a:extLst>
          </p:cNvPr>
          <p:cNvSpPr/>
          <p:nvPr/>
        </p:nvSpPr>
        <p:spPr>
          <a:xfrm>
            <a:off x="3393276" y="2916755"/>
            <a:ext cx="1052561" cy="7342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</a:rPr>
              <a:t>SLURM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 err="1">
                <a:solidFill>
                  <a:schemeClr val="tx1"/>
                </a:solidFill>
              </a:rPr>
              <a:t>Daemon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Session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F0BD0E94-E765-6F43-8FF7-6AA8C74B06CC}"/>
              </a:ext>
            </a:extLst>
          </p:cNvPr>
          <p:cNvCxnSpPr>
            <a:cxnSpLocks/>
            <a:stCxn id="101" idx="2"/>
          </p:cNvCxnSpPr>
          <p:nvPr/>
        </p:nvCxnSpPr>
        <p:spPr>
          <a:xfrm flipH="1" flipV="1">
            <a:off x="1963568" y="2179262"/>
            <a:ext cx="1429708" cy="1104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2D923BC-2A80-9046-836A-53A61E885BFE}"/>
              </a:ext>
            </a:extLst>
          </p:cNvPr>
          <p:cNvSpPr txBox="1"/>
          <p:nvPr/>
        </p:nvSpPr>
        <p:spPr>
          <a:xfrm>
            <a:off x="1810395" y="2461179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I/O via MPI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3E6BEC9F-4F85-8040-9F03-08BFC0762CE5}"/>
              </a:ext>
            </a:extLst>
          </p:cNvPr>
          <p:cNvCxnSpPr>
            <a:cxnSpLocks/>
            <a:endCxn id="93" idx="0"/>
          </p:cNvCxnSpPr>
          <p:nvPr/>
        </p:nvCxnSpPr>
        <p:spPr>
          <a:xfrm>
            <a:off x="3848444" y="3690474"/>
            <a:ext cx="690072" cy="718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61D5F0D-BC57-574C-A14D-AC91FD3330CD}"/>
              </a:ext>
            </a:extLst>
          </p:cNvPr>
          <p:cNvCxnSpPr>
            <a:cxnSpLocks/>
            <a:stCxn id="100" idx="2"/>
            <a:endCxn id="90" idx="0"/>
          </p:cNvCxnSpPr>
          <p:nvPr/>
        </p:nvCxnSpPr>
        <p:spPr>
          <a:xfrm flipH="1">
            <a:off x="3281399" y="3650961"/>
            <a:ext cx="619729" cy="75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EF7A9F62-2C3C-E043-80EE-66DC05D2ECBC}"/>
              </a:ext>
            </a:extLst>
          </p:cNvPr>
          <p:cNvCxnSpPr>
            <a:cxnSpLocks/>
            <a:stCxn id="100" idx="2"/>
          </p:cNvCxnSpPr>
          <p:nvPr/>
        </p:nvCxnSpPr>
        <p:spPr>
          <a:xfrm flipH="1">
            <a:off x="3263837" y="3650961"/>
            <a:ext cx="637291" cy="1765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B85C50EB-940E-6B4E-B79E-2E66EA281F34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3883567" y="3650961"/>
            <a:ext cx="265250" cy="1734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Up Arrow 119">
            <a:extLst>
              <a:ext uri="{FF2B5EF4-FFF2-40B4-BE49-F238E27FC236}">
                <a16:creationId xmlns:a16="http://schemas.microsoft.com/office/drawing/2014/main" id="{26545028-2BEF-344F-8ED9-90BD4B07FEB5}"/>
              </a:ext>
            </a:extLst>
          </p:cNvPr>
          <p:cNvSpPr/>
          <p:nvPr/>
        </p:nvSpPr>
        <p:spPr>
          <a:xfrm rot="19270850">
            <a:off x="7907060" y="1658424"/>
            <a:ext cx="905723" cy="2846574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FAIL</a:t>
            </a:r>
          </a:p>
        </p:txBody>
      </p:sp>
    </p:spTree>
    <p:extLst>
      <p:ext uri="{BB962C8B-B14F-4D97-AF65-F5344CB8AC3E}">
        <p14:creationId xmlns:p14="http://schemas.microsoft.com/office/powerpoint/2010/main" val="40136226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BC0F-3921-4040-8916-F7A0FA9B6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Other </a:t>
            </a:r>
            <a:r>
              <a:rPr lang="de-DE" dirty="0" err="1"/>
              <a:t>concerns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C659D-271C-7D4B-9863-033B60D57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Redirect I/O???</a:t>
            </a:r>
          </a:p>
        </p:txBody>
      </p:sp>
    </p:spTree>
    <p:extLst>
      <p:ext uri="{BB962C8B-B14F-4D97-AF65-F5344CB8AC3E}">
        <p14:creationId xmlns:p14="http://schemas.microsoft.com/office/powerpoint/2010/main" val="4199122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1573-AB2A-8444-B3F6-92BBD09D5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MPI Sessions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D4E2A-F3B0-454C-A177-93D2936A7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Concept of MPI Bubbles</a:t>
            </a:r>
          </a:p>
        </p:txBody>
      </p:sp>
    </p:spTree>
    <p:extLst>
      <p:ext uri="{BB962C8B-B14F-4D97-AF65-F5344CB8AC3E}">
        <p14:creationId xmlns:p14="http://schemas.microsoft.com/office/powerpoint/2010/main" val="38835692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371FE-4BC3-D141-8222-0D73A140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MPI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CA1C9-F7B6-9448-B839-FC6FC7486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noProof="0" dirty="0"/>
              <a:t>Idea: create sets of Sessions across processes that “belong together”</a:t>
            </a:r>
          </a:p>
          <a:p>
            <a:pPr lvl="1"/>
            <a:r>
              <a:rPr lang="en-US" sz="2000" dirty="0"/>
              <a:t>These bubbles are protected against each other </a:t>
            </a:r>
          </a:p>
          <a:p>
            <a:pPr lvl="1"/>
            <a:r>
              <a:rPr lang="en-US" sz="2000" noProof="0" dirty="0"/>
              <a:t>They can be deleted/killed/removed without impacting others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noProof="0" dirty="0"/>
              <a:t>Deletion/Destruction of a bubble can mean two things</a:t>
            </a:r>
          </a:p>
          <a:p>
            <a:pPr lvl="1"/>
            <a:r>
              <a:rPr lang="en-US" sz="2000" noProof="0" dirty="0"/>
              <a:t>Remove MPI resources</a:t>
            </a:r>
          </a:p>
          <a:p>
            <a:pPr lvl="1"/>
            <a:r>
              <a:rPr lang="en-US" sz="2000" dirty="0"/>
              <a:t>Remove MPI resources and processes</a:t>
            </a:r>
          </a:p>
          <a:p>
            <a:pPr lvl="1"/>
            <a:endParaRPr lang="en-US" sz="2000" noProof="0" dirty="0"/>
          </a:p>
          <a:p>
            <a:pPr marL="0" indent="0">
              <a:buNone/>
            </a:pPr>
            <a:r>
              <a:rPr lang="en-US" sz="2400" dirty="0"/>
              <a:t>Can express some of this with the different error handlers we already have</a:t>
            </a:r>
            <a:endParaRPr lang="en-US" sz="2400" noProof="0" dirty="0"/>
          </a:p>
          <a:p>
            <a:pPr lvl="1"/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3085283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0EA5-8C1B-6441-B390-16BDCB66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Creation of MPI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CB772-4DC8-7F44-A5C1-F98B5C874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747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noProof="0" dirty="0"/>
              <a:t>Option 1: Implicitly / No new functions, just based on Sessions</a:t>
            </a:r>
          </a:p>
          <a:p>
            <a:pPr lvl="1"/>
            <a:r>
              <a:rPr lang="en-US" noProof="0" dirty="0"/>
              <a:t>Sessions gets created </a:t>
            </a:r>
            <a:r>
              <a:rPr lang="en-US" dirty="0"/>
              <a:t>as usual</a:t>
            </a:r>
          </a:p>
          <a:p>
            <a:pPr lvl="2"/>
            <a:r>
              <a:rPr lang="en-US" noProof="0" dirty="0"/>
              <a:t>Each session </a:t>
            </a:r>
            <a:r>
              <a:rPr lang="en-US" noProof="0" dirty="0" err="1"/>
              <a:t>han</a:t>
            </a:r>
            <a:r>
              <a:rPr lang="en-US" dirty="0" err="1"/>
              <a:t>dle</a:t>
            </a:r>
            <a:r>
              <a:rPr lang="en-US" dirty="0"/>
              <a:t> has one or more communicators (and derived objects) associated</a:t>
            </a:r>
          </a:p>
          <a:p>
            <a:pPr lvl="2"/>
            <a:r>
              <a:rPr lang="en-US" dirty="0"/>
              <a:t>Each of these communicators is created from a session in each process</a:t>
            </a:r>
          </a:p>
          <a:p>
            <a:pPr lvl="2"/>
            <a:r>
              <a:rPr lang="en-US" dirty="0"/>
              <a:t>The set of these sessions is again associated with a set of communicators</a:t>
            </a:r>
          </a:p>
          <a:p>
            <a:pPr lvl="2"/>
            <a:r>
              <a:rPr lang="en-US" dirty="0"/>
              <a:t>…</a:t>
            </a:r>
          </a:p>
          <a:p>
            <a:pPr lvl="2"/>
            <a:r>
              <a:rPr lang="en-US" dirty="0"/>
              <a:t>The fixpoint set of session handles forms the MPI bubbles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Consequences</a:t>
            </a:r>
          </a:p>
          <a:p>
            <a:pPr lvl="1"/>
            <a:r>
              <a:rPr lang="en-US" dirty="0"/>
              <a:t>Bubbles can shrink or grow as communicators get created or freed</a:t>
            </a:r>
          </a:p>
          <a:p>
            <a:pPr lvl="2"/>
            <a:r>
              <a:rPr lang="en-US" dirty="0"/>
              <a:t>Applications can use this similar to elastic-MPI (transition phase with old/new comm.)</a:t>
            </a:r>
          </a:p>
          <a:p>
            <a:pPr lvl="2"/>
            <a:r>
              <a:rPr lang="en-US" dirty="0"/>
              <a:t>Similar to connected processes concept</a:t>
            </a:r>
          </a:p>
          <a:p>
            <a:pPr lvl="1"/>
            <a:r>
              <a:rPr lang="en-US" dirty="0"/>
              <a:t>Bubbles can be split or grow without an application noticing</a:t>
            </a:r>
          </a:p>
          <a:p>
            <a:pPr lvl="1"/>
            <a:r>
              <a:rPr lang="en-US" dirty="0"/>
              <a:t>All without affecting communicators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BUT: only a virtual concept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What does this do to isolation?</a:t>
            </a:r>
          </a:p>
          <a:p>
            <a:pPr lvl="2"/>
            <a:r>
              <a:rPr lang="en-US" dirty="0"/>
              <a:t>Bubbles can merge if I start using process sets across bubbles</a:t>
            </a:r>
          </a:p>
          <a:p>
            <a:pPr lvl="2"/>
            <a:r>
              <a:rPr lang="en-US" dirty="0"/>
              <a:t>Security problem: other resources outside could kill the bubble via “intermediary”  (outside HPC)</a:t>
            </a:r>
          </a:p>
          <a:p>
            <a:pPr lvl="2"/>
            <a:r>
              <a:rPr lang="en-US" dirty="0"/>
              <a:t>Do we need a “lock-down” operation that clamps the current size of a bubble down?</a:t>
            </a:r>
          </a:p>
          <a:p>
            <a:pPr lvl="3"/>
            <a:r>
              <a:rPr lang="en-US" dirty="0"/>
              <a:t>If something adds to the bubble, it would fail</a:t>
            </a:r>
          </a:p>
          <a:p>
            <a:pPr lvl="3"/>
            <a:r>
              <a:rPr lang="en-US" dirty="0"/>
              <a:t>Would avoid unintended failure propagation</a:t>
            </a:r>
          </a:p>
          <a:p>
            <a:pPr lvl="2"/>
            <a:r>
              <a:rPr lang="en-US" dirty="0"/>
              <a:t>Could also be a performance problem (inside HPC – creation of performance domains)</a:t>
            </a:r>
          </a:p>
          <a:p>
            <a:pPr lvl="2"/>
            <a:endParaRPr lang="en-US" noProof="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75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7E09-AECC-5643-A3A3-F7B88DA0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Reasons for Locking of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BBB6A-962F-0141-9FCB-4783726A6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6531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Security</a:t>
            </a:r>
          </a:p>
          <a:p>
            <a:pPr lvl="1"/>
            <a:r>
              <a:rPr lang="en-US" dirty="0"/>
              <a:t>Avoid malicious impact from „external“ MPI processes via intermediary</a:t>
            </a:r>
          </a:p>
          <a:p>
            <a:pPr lvl="1"/>
            <a:r>
              <a:rPr lang="en-US" dirty="0"/>
              <a:t>For non classical HPC use cases / Client/Server</a:t>
            </a:r>
          </a:p>
          <a:p>
            <a:r>
              <a:rPr lang="en-US" dirty="0"/>
              <a:t>Fault Isolation</a:t>
            </a:r>
          </a:p>
          <a:p>
            <a:pPr lvl="1"/>
            <a:r>
              <a:rPr lang="en-US" dirty="0"/>
              <a:t>Protection of bubbles against each other</a:t>
            </a:r>
          </a:p>
          <a:p>
            <a:pPr lvl="1"/>
            <a:r>
              <a:rPr lang="en-US" dirty="0"/>
              <a:t>Limit fault propagation</a:t>
            </a:r>
          </a:p>
          <a:p>
            <a:r>
              <a:rPr lang="en-US" dirty="0"/>
              <a:t>Performance</a:t>
            </a:r>
          </a:p>
          <a:p>
            <a:pPr lvl="1"/>
            <a:r>
              <a:rPr lang="en-US" dirty="0"/>
              <a:t>Resources in my bubbles should not be affected by adding of resources</a:t>
            </a:r>
          </a:p>
          <a:p>
            <a:pPr lvl="1"/>
            <a:r>
              <a:rPr lang="en-US" dirty="0"/>
              <a:t>Limit internal complications caused by unknowingly adding new “HW“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Impact of scope of seeing process sets</a:t>
            </a:r>
          </a:p>
          <a:p>
            <a:pPr lvl="1"/>
            <a:r>
              <a:rPr lang="en-US" dirty="0"/>
              <a:t>Once protected that could be limited</a:t>
            </a:r>
          </a:p>
          <a:p>
            <a:pPr lvl="1"/>
            <a:r>
              <a:rPr lang="en-US" dirty="0"/>
              <a:t>May then need an option to explicitly publish sets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Need also an unlock operation to open things up again</a:t>
            </a:r>
          </a:p>
          <a:p>
            <a:pPr lvl="1"/>
            <a:r>
              <a:rPr lang="en-US" dirty="0"/>
              <a:t>Add symmetry</a:t>
            </a:r>
          </a:p>
        </p:txBody>
      </p:sp>
    </p:spTree>
    <p:extLst>
      <p:ext uri="{BB962C8B-B14F-4D97-AF65-F5344CB8AC3E}">
        <p14:creationId xmlns:p14="http://schemas.microsoft.com/office/powerpoint/2010/main" val="21721819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8DCA2-C9A1-8E44-A7B4-7144019E9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would we lock an MPI Bubble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7A512-5746-994F-B83C-D7D0F4F15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42337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AE8B-AFF1-F340-AACD-F8B61EA3C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with Implicit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FE79E-7E4B-8F49-B2EF-1FB227C4C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0" dirty="0"/>
              <a:t>Issue: what if a bubble </a:t>
            </a:r>
            <a:r>
              <a:rPr lang="en-US" dirty="0"/>
              <a:t>ends up with 2+ session handles per process?</a:t>
            </a:r>
          </a:p>
          <a:p>
            <a:pPr lvl="1"/>
            <a:r>
              <a:rPr lang="en-US" dirty="0"/>
              <a:t>Possible if there is an overlap at another process</a:t>
            </a:r>
          </a:p>
          <a:p>
            <a:pPr lvl="1"/>
            <a:r>
              <a:rPr lang="en-US" noProof="0" dirty="0"/>
              <a:t>Option 1: deal with it – makes revokes possibly harder</a:t>
            </a:r>
          </a:p>
          <a:p>
            <a:pPr lvl="1"/>
            <a:r>
              <a:rPr lang="en-US" dirty="0"/>
              <a:t>Option 2: disallow by convention</a:t>
            </a:r>
          </a:p>
          <a:p>
            <a:pPr lvl="1"/>
            <a:r>
              <a:rPr lang="en-US" dirty="0"/>
              <a:t>Option 3: allow limited use of process sets</a:t>
            </a:r>
          </a:p>
          <a:p>
            <a:pPr lvl="1"/>
            <a:r>
              <a:rPr lang="en-US" noProof="0" dirty="0"/>
              <a:t>Option 4: explicit bubbles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2422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0EA5-8C1B-6441-B390-16BDCB66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Creation of Bubbles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CB772-4DC8-7F44-A5C1-F98B5C874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0" dirty="0"/>
              <a:t>Option 2: Explicitly</a:t>
            </a:r>
          </a:p>
          <a:p>
            <a:pPr lvl="1"/>
            <a:r>
              <a:rPr lang="en-US" noProof="0" dirty="0"/>
              <a:t>Processes create Sessions</a:t>
            </a:r>
          </a:p>
          <a:p>
            <a:pPr lvl="1"/>
            <a:r>
              <a:rPr lang="en-US" noProof="0" dirty="0"/>
              <a:t>Query process sets</a:t>
            </a:r>
          </a:p>
          <a:p>
            <a:pPr lvl="1"/>
            <a:r>
              <a:rPr lang="en-US" noProof="0" dirty="0"/>
              <a:t>Explicitly create a bubble from </a:t>
            </a:r>
            <a:r>
              <a:rPr lang="en-US" dirty="0"/>
              <a:t>one </a:t>
            </a:r>
            <a:r>
              <a:rPr lang="en-US" noProof="0" dirty="0"/>
              <a:t>group or set – one bubble per session</a:t>
            </a:r>
          </a:p>
          <a:p>
            <a:pPr lvl="1"/>
            <a:r>
              <a:rPr lang="en-US" noProof="0" dirty="0"/>
              <a:t>Query WORLD and SELF in bubbles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noProof="0" dirty="0"/>
              <a:t>Seems a bit </a:t>
            </a:r>
            <a:r>
              <a:rPr lang="en-US" noProof="0" dirty="0" err="1"/>
              <a:t>klunky</a:t>
            </a:r>
            <a:endParaRPr lang="en-US" noProof="0" dirty="0"/>
          </a:p>
          <a:p>
            <a:pPr lvl="1"/>
            <a:r>
              <a:rPr lang="en-US" dirty="0"/>
              <a:t>Kind of a double concept</a:t>
            </a:r>
          </a:p>
          <a:p>
            <a:pPr lvl="1"/>
            <a:endParaRPr lang="en-US" noProof="0" dirty="0"/>
          </a:p>
          <a:p>
            <a:pPr marL="457200" lvl="1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5603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8D7C-E275-464D-9EBD-3DCE2C83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with MPI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1F0E7-A883-7742-B576-46E8422A7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856"/>
            <a:ext cx="10515600" cy="54301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Delete entire bubbles</a:t>
            </a:r>
          </a:p>
          <a:p>
            <a:pPr lvl="1"/>
            <a:r>
              <a:rPr lang="en-US" dirty="0" err="1"/>
              <a:t>MPI_Free_bubble</a:t>
            </a:r>
            <a:r>
              <a:rPr lang="en-US" dirty="0"/>
              <a:t> (active destroy, collective operation)</a:t>
            </a:r>
          </a:p>
          <a:p>
            <a:pPr lvl="1"/>
            <a:r>
              <a:rPr lang="en-US" dirty="0"/>
              <a:t>Explicitly release all resources associated with the bubble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New error handler</a:t>
            </a:r>
          </a:p>
          <a:p>
            <a:pPr lvl="1"/>
            <a:r>
              <a:rPr lang="en-US" dirty="0"/>
              <a:t>MPI_ABORT_BUBBLE</a:t>
            </a:r>
          </a:p>
          <a:p>
            <a:pPr lvl="1"/>
            <a:r>
              <a:rPr lang="en-US" dirty="0"/>
              <a:t>Trigger an abort of entire bubble on a fatal error</a:t>
            </a:r>
          </a:p>
          <a:p>
            <a:pPr lvl="1"/>
            <a:r>
              <a:rPr lang="en-US" dirty="0"/>
              <a:t>Abort should only mean killing the session, not the process</a:t>
            </a:r>
          </a:p>
          <a:p>
            <a:pPr lvl="1"/>
            <a:r>
              <a:rPr lang="en-US" dirty="0"/>
              <a:t>Needs clean-up options</a:t>
            </a:r>
          </a:p>
          <a:p>
            <a:pPr lvl="1"/>
            <a:r>
              <a:rPr lang="en-US" dirty="0" err="1"/>
              <a:t>MPI_Bubble_disconnect</a:t>
            </a:r>
            <a:r>
              <a:rPr lang="en-US" dirty="0"/>
              <a:t> – local process will leave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Needs to be </a:t>
            </a:r>
            <a:r>
              <a:rPr lang="en-US" dirty="0" err="1"/>
              <a:t>asynchron</a:t>
            </a:r>
            <a:endParaRPr lang="en-US" dirty="0"/>
          </a:p>
          <a:p>
            <a:pPr lvl="1"/>
            <a:r>
              <a:rPr lang="en-US" dirty="0"/>
              <a:t>Should raise termination error handler on all associated communicators</a:t>
            </a:r>
          </a:p>
          <a:p>
            <a:pPr lvl="2"/>
            <a:r>
              <a:rPr lang="en-US" dirty="0"/>
              <a:t>Option 1: </a:t>
            </a:r>
            <a:r>
              <a:rPr lang="en-US" dirty="0" err="1"/>
              <a:t>Immideately</a:t>
            </a:r>
            <a:r>
              <a:rPr lang="en-US" dirty="0"/>
              <a:t> on all processes/communicators</a:t>
            </a:r>
          </a:p>
          <a:p>
            <a:pPr lvl="3"/>
            <a:r>
              <a:rPr lang="en-US" dirty="0"/>
              <a:t>May be too strong, hard to handle during usage of other bubbles</a:t>
            </a:r>
          </a:p>
          <a:p>
            <a:pPr lvl="2"/>
            <a:r>
              <a:rPr lang="en-US" dirty="0"/>
              <a:t>Option 2: On all active MPI calls on such communicators (plus query function)</a:t>
            </a:r>
          </a:p>
          <a:p>
            <a:pPr lvl="3"/>
            <a:r>
              <a:rPr lang="en-US" dirty="0"/>
              <a:t>Wildcards should be easy (in contrast to ULFM), as they can‘t be shared across bubbles</a:t>
            </a:r>
          </a:p>
          <a:p>
            <a:pPr lvl="1"/>
            <a:r>
              <a:rPr lang="en-US" dirty="0"/>
              <a:t>As part of the event handling</a:t>
            </a:r>
          </a:p>
          <a:p>
            <a:pPr marL="0" indent="0">
              <a:buNone/>
            </a:pPr>
            <a:r>
              <a:rPr lang="en-US" dirty="0"/>
              <a:t>Is nonblocking enough for </a:t>
            </a:r>
            <a:r>
              <a:rPr lang="en-US" dirty="0" err="1"/>
              <a:t>asynchron</a:t>
            </a:r>
            <a:endParaRPr lang="en-US" dirty="0"/>
          </a:p>
          <a:p>
            <a:pPr lvl="1"/>
            <a:r>
              <a:rPr lang="en-US" dirty="0"/>
              <a:t>Disconnect as I version – completes when abort has been handled (or raised)</a:t>
            </a:r>
          </a:p>
        </p:txBody>
      </p:sp>
    </p:spTree>
    <p:extLst>
      <p:ext uri="{BB962C8B-B14F-4D97-AF65-F5344CB8AC3E}">
        <p14:creationId xmlns:p14="http://schemas.microsoft.com/office/powerpoint/2010/main" val="21820160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8D7C-E275-464D-9EBD-3DCE2C83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with MPI Bubbles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1F0E7-A883-7742-B576-46E8422A7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Query a bubbles to create a</a:t>
            </a:r>
          </a:p>
          <a:p>
            <a:pPr lvl="1"/>
            <a:r>
              <a:rPr lang="en-US" dirty="0"/>
              <a:t>… group</a:t>
            </a:r>
          </a:p>
          <a:p>
            <a:pPr lvl="2"/>
            <a:r>
              <a:rPr lang="en-US" dirty="0"/>
              <a:t>Seems to be useful and leaves synchronization to user</a:t>
            </a:r>
          </a:p>
          <a:p>
            <a:pPr lvl="1"/>
            <a:r>
              <a:rPr lang="en-US" dirty="0"/>
              <a:t>… communicator</a:t>
            </a:r>
          </a:p>
          <a:p>
            <a:pPr lvl="2"/>
            <a:r>
              <a:rPr lang="en-US" dirty="0"/>
              <a:t>Hard to do with synchronization</a:t>
            </a:r>
          </a:p>
          <a:p>
            <a:pPr lvl="1"/>
            <a:r>
              <a:rPr lang="en-US"/>
              <a:t>… bubble</a:t>
            </a:r>
            <a:endParaRPr lang="en-US" dirty="0"/>
          </a:p>
          <a:p>
            <a:pPr lvl="2"/>
            <a:r>
              <a:rPr lang="en-US" dirty="0"/>
              <a:t>Drop a process set name and let the runtime deal with it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dirty="0"/>
              <a:t>Latter, useful if we allow for “remote“ query of processes sets</a:t>
            </a:r>
          </a:p>
          <a:p>
            <a:pPr lvl="1"/>
            <a:r>
              <a:rPr lang="en-US" dirty="0"/>
              <a:t>Interact / connect independent components</a:t>
            </a:r>
          </a:p>
          <a:p>
            <a:pPr lvl="1"/>
            <a:r>
              <a:rPr lang="en-US" dirty="0"/>
              <a:t>Launch „remote“ process sets</a:t>
            </a:r>
          </a:p>
          <a:p>
            <a:pPr lvl="1"/>
            <a:r>
              <a:rPr lang="en-US" dirty="0"/>
              <a:t>Need to be able to terminate remote process sets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sym typeface="Wingdings" pitchFamily="2" charset="2"/>
              </a:rPr>
              <a:t> MPI exec discussions (from the initial Sessions slides)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450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1573-AB2A-8444-B3F6-92BBD09D5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MPI Sessions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D4E2A-F3B0-454C-A177-93D2936A7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Tooling / MPI_T Integration</a:t>
            </a:r>
          </a:p>
        </p:txBody>
      </p:sp>
    </p:spTree>
    <p:extLst>
      <p:ext uri="{BB962C8B-B14F-4D97-AF65-F5344CB8AC3E}">
        <p14:creationId xmlns:p14="http://schemas.microsoft.com/office/powerpoint/2010/main" val="8655525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D4C1D-609D-DB42-A594-687F4E8A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Tooling / MPI_T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FCC1D-21E9-3843-82E9-3E2690B90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the moment, Sessions are just another object to monitor</a:t>
            </a:r>
          </a:p>
          <a:p>
            <a:pPr lvl="1"/>
            <a:r>
              <a:rPr lang="en-US" dirty="0"/>
              <a:t>Not connected to isolation properties</a:t>
            </a:r>
          </a:p>
          <a:p>
            <a:pPr lvl="1"/>
            <a:r>
              <a:rPr lang="en-US" dirty="0"/>
              <a:t>Doesn‘t allow for individual monitoring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MPI_T is local, so connection per Session possible</a:t>
            </a:r>
          </a:p>
          <a:p>
            <a:pPr lvl="1"/>
            <a:r>
              <a:rPr lang="en-US" dirty="0"/>
              <a:t>Need to be able to scope variables and events</a:t>
            </a:r>
          </a:p>
          <a:p>
            <a:pPr lvl="2"/>
            <a:r>
              <a:rPr lang="en-US" dirty="0"/>
              <a:t>Per objects variables are easy, as they are automatically scoped</a:t>
            </a:r>
          </a:p>
          <a:p>
            <a:pPr lvl="1"/>
            <a:r>
              <a:rPr lang="en-US" dirty="0"/>
              <a:t>What about global objects</a:t>
            </a:r>
          </a:p>
          <a:p>
            <a:pPr lvl="2"/>
            <a:r>
              <a:rPr lang="en-US" dirty="0"/>
              <a:t>Need to assign them to individual sessions</a:t>
            </a:r>
          </a:p>
          <a:p>
            <a:pPr lvl="2"/>
            <a:r>
              <a:rPr lang="en-US" dirty="0"/>
              <a:t>There may also be truly global variables (e.g., number of open sessions)</a:t>
            </a:r>
          </a:p>
          <a:p>
            <a:pPr lvl="1"/>
            <a:r>
              <a:rPr lang="en-US" dirty="0"/>
              <a:t>New </a:t>
            </a:r>
            <a:r>
              <a:rPr lang="en-US" dirty="0" err="1"/>
              <a:t>MPI_T_Init</a:t>
            </a:r>
            <a:r>
              <a:rPr lang="en-US" dirty="0"/>
              <a:t> call that takes a session argument?</a:t>
            </a:r>
          </a:p>
          <a:p>
            <a:pPr lvl="2"/>
            <a:r>
              <a:rPr lang="en-US" dirty="0"/>
              <a:t>Would we also need new enumeration routines?</a:t>
            </a:r>
          </a:p>
          <a:p>
            <a:pPr lvl="2"/>
            <a:r>
              <a:rPr lang="en-US" dirty="0"/>
              <a:t>Or handle routines?</a:t>
            </a:r>
          </a:p>
        </p:txBody>
      </p:sp>
    </p:spTree>
    <p:extLst>
      <p:ext uri="{BB962C8B-B14F-4D97-AF65-F5344CB8AC3E}">
        <p14:creationId xmlns:p14="http://schemas.microsoft.com/office/powerpoint/2010/main" val="624781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8327</TotalTime>
  <Words>6233</Words>
  <Application>Microsoft Macintosh PowerPoint</Application>
  <PresentationFormat>Widescreen</PresentationFormat>
  <Paragraphs>1121</Paragraphs>
  <Slides>58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Courier New</vt:lpstr>
      <vt:lpstr>Office Theme</vt:lpstr>
      <vt:lpstr>MPI Sessions v2</vt:lpstr>
      <vt:lpstr>Issues to be covered by MPI Sessions v2</vt:lpstr>
      <vt:lpstr>MPI Sessions v2</vt:lpstr>
      <vt:lpstr>Collection of Use Cases (Summary)</vt:lpstr>
      <vt:lpstr>Collection of Use Cases (1)</vt:lpstr>
      <vt:lpstr>Scenario: Growing (Cooperative/Coercive)</vt:lpstr>
      <vt:lpstr>Example of Honest Resource Negotiation</vt:lpstr>
      <vt:lpstr>API Issues Send in Request </vt:lpstr>
      <vt:lpstr>API Issues Send in Request / via different API </vt:lpstr>
      <vt:lpstr>API Issues Notification </vt:lpstr>
      <vt:lpstr>Call 1: Ask for resources</vt:lpstr>
      <vt:lpstr>Call 2: notified that MPI processes are present</vt:lpstr>
      <vt:lpstr>Missing: Versioning</vt:lpstr>
      <vt:lpstr>Discussion Point – “shifting” sets</vt:lpstr>
      <vt:lpstr>Fixed Bubbles Model</vt:lpstr>
      <vt:lpstr>Dynamic Bubbles Model</vt:lpstr>
      <vt:lpstr>A Very Simple Sample Code</vt:lpstr>
      <vt:lpstr>A Very Simple Sample Code + Boilerplate</vt:lpstr>
      <vt:lpstr>A Very Simple Sample Code + Boilerplate + Adapt</vt:lpstr>
      <vt:lpstr>PowerPoint Presentation</vt:lpstr>
      <vt:lpstr>PMIx has the same discussion</vt:lpstr>
      <vt:lpstr>Consensus Finding for New Process Sets</vt:lpstr>
      <vt:lpstr>TBD: How to make the negotations?</vt:lpstr>
      <vt:lpstr>Scenario: Growing (Selfish) – fold into above?</vt:lpstr>
      <vt:lpstr>Request (Selfish or Coop) to Grow</vt:lpstr>
      <vt:lpstr>Notification of having been grown (Coercive)</vt:lpstr>
      <vt:lpstr>When Growing</vt:lpstr>
      <vt:lpstr>Growing Model</vt:lpstr>
      <vt:lpstr>Scenario: Shrinking (Cooperative)</vt:lpstr>
      <vt:lpstr>Scenario: Shrinking (Selfish)</vt:lpstr>
      <vt:lpstr>Pausing/Lending/Sharing Resources</vt:lpstr>
      <vt:lpstr>Scenario: Shrinking (Coercive) / FT</vt:lpstr>
      <vt:lpstr>Scenario: Replace (Coercive) / FT or Forced Migration</vt:lpstr>
      <vt:lpstr>Timeline</vt:lpstr>
      <vt:lpstr>Options</vt:lpstr>
      <vt:lpstr>Goal: growing resources of an MPI job</vt:lpstr>
      <vt:lpstr>Goal: growing resources of an MPI job</vt:lpstr>
      <vt:lpstr>Collection of Use Cases (2)</vt:lpstr>
      <vt:lpstr>Scenario: Cooperative Components</vt:lpstr>
      <vt:lpstr>Collection of Use Cases (3)</vt:lpstr>
      <vt:lpstr>Scenario: Tool Frontend</vt:lpstr>
      <vt:lpstr>Scenario: Tool Frontend (with User)</vt:lpstr>
      <vt:lpstr>Collection of Use Cases (4)</vt:lpstr>
      <vt:lpstr>Scenario: MPI used in Resourcemanager</vt:lpstr>
      <vt:lpstr>Do we need Master Sessions?</vt:lpstr>
      <vt:lpstr>Re-creating SLURM</vt:lpstr>
      <vt:lpstr>Other concerns</vt:lpstr>
      <vt:lpstr>MPI Sessions v2</vt:lpstr>
      <vt:lpstr>MPI Bubbles</vt:lpstr>
      <vt:lpstr>Creation of MPI Bubbles</vt:lpstr>
      <vt:lpstr>Reasons for Locking of Bubbles</vt:lpstr>
      <vt:lpstr>How would we lock an MPI Bubble</vt:lpstr>
      <vt:lpstr>Problems with Implicit Bubbles</vt:lpstr>
      <vt:lpstr>Creation of Bubbles (cont.)</vt:lpstr>
      <vt:lpstr>What to do with MPI Bubbles</vt:lpstr>
      <vt:lpstr>What to do with MPI Bubbles</vt:lpstr>
      <vt:lpstr>MPI Sessions v2</vt:lpstr>
      <vt:lpstr>Tooling / MPI_T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MPI Sessions V2</dc:title>
  <dc:creator>Martin Schulz</dc:creator>
  <cp:lastModifiedBy>Martin Schulz</cp:lastModifiedBy>
  <cp:revision>115</cp:revision>
  <dcterms:created xsi:type="dcterms:W3CDTF">2020-02-17T12:15:01Z</dcterms:created>
  <dcterms:modified xsi:type="dcterms:W3CDTF">2020-11-02T19:06:37Z</dcterms:modified>
</cp:coreProperties>
</file>